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9" r:id="rId3"/>
    <p:sldId id="289" r:id="rId4"/>
    <p:sldId id="275" r:id="rId5"/>
    <p:sldId id="290" r:id="rId6"/>
    <p:sldId id="282" r:id="rId7"/>
    <p:sldId id="281" r:id="rId8"/>
    <p:sldId id="280" r:id="rId9"/>
    <p:sldId id="276" r:id="rId10"/>
    <p:sldId id="277" r:id="rId11"/>
    <p:sldId id="278" r:id="rId12"/>
    <p:sldId id="279" r:id="rId13"/>
    <p:sldId id="270" r:id="rId14"/>
    <p:sldId id="283" r:id="rId15"/>
    <p:sldId id="284" r:id="rId16"/>
    <p:sldId id="285" r:id="rId17"/>
    <p:sldId id="286" r:id="rId18"/>
    <p:sldId id="272" r:id="rId19"/>
    <p:sldId id="267" r:id="rId20"/>
    <p:sldId id="291" r:id="rId21"/>
    <p:sldId id="292" r:id="rId22"/>
    <p:sldId id="293" r:id="rId23"/>
    <p:sldId id="294" r:id="rId24"/>
    <p:sldId id="266" r:id="rId25"/>
    <p:sldId id="265" r:id="rId26"/>
    <p:sldId id="261" r:id="rId27"/>
    <p:sldId id="287" r:id="rId28"/>
    <p:sldId id="288" r:id="rId2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7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83" d="100"/>
          <a:sy n="83" d="100"/>
        </p:scale>
        <p:origin x="146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9159875" cy="6858000"/>
            <a:chOff x="0" y="0"/>
            <a:chExt cx="5770" cy="4320"/>
          </a:xfrm>
        </p:grpSpPr>
        <p:sp>
          <p:nvSpPr>
            <p:cNvPr id="8294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tr-TR"/>
            </a:p>
          </p:txBody>
        </p:sp>
        <p:sp>
          <p:nvSpPr>
            <p:cNvPr id="8294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294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295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tr-TR"/>
            </a:p>
          </p:txBody>
        </p:sp>
        <p:sp>
          <p:nvSpPr>
            <p:cNvPr id="8295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295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295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tr-TR"/>
            </a:p>
          </p:txBody>
        </p:sp>
        <p:sp>
          <p:nvSpPr>
            <p:cNvPr id="8295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tr-TR"/>
            </a:p>
          </p:txBody>
        </p:sp>
        <p:sp>
          <p:nvSpPr>
            <p:cNvPr id="8295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295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295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tr-TR"/>
            </a:p>
          </p:txBody>
        </p:sp>
        <p:sp>
          <p:nvSpPr>
            <p:cNvPr id="8295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tr-TR"/>
            </a:p>
          </p:txBody>
        </p:sp>
        <p:sp>
          <p:nvSpPr>
            <p:cNvPr id="8295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8296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tr-TR"/>
            </a:p>
          </p:txBody>
        </p:sp>
        <p:sp>
          <p:nvSpPr>
            <p:cNvPr id="8296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tr-TR"/>
            </a:p>
          </p:txBody>
        </p:sp>
        <p:sp>
          <p:nvSpPr>
            <p:cNvPr id="8296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296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8296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296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296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tr-TR"/>
            </a:p>
          </p:txBody>
        </p:sp>
        <p:sp>
          <p:nvSpPr>
            <p:cNvPr id="8296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tr-TR"/>
            </a:p>
          </p:txBody>
        </p:sp>
      </p:grpSp>
      <p:sp>
        <p:nvSpPr>
          <p:cNvPr id="82968" name="Rectangle 24"/>
          <p:cNvSpPr>
            <a:spLocks noGrp="1" noChangeArrowheads="1"/>
          </p:cNvSpPr>
          <p:nvPr>
            <p:ph type="ctrTitle" sz="quarter"/>
          </p:nvPr>
        </p:nvSpPr>
        <p:spPr>
          <a:xfrm>
            <a:off x="685800" y="1600200"/>
            <a:ext cx="7772400" cy="1828800"/>
          </a:xfrm>
        </p:spPr>
        <p:txBody>
          <a:bodyPr/>
          <a:lstStyle>
            <a:lvl1pPr>
              <a:defRPr sz="4800"/>
            </a:lvl1pPr>
          </a:lstStyle>
          <a:p>
            <a:r>
              <a:rPr lang="tr-TR"/>
              <a:t>Asıl başlık stili için tıklatın</a:t>
            </a:r>
          </a:p>
        </p:txBody>
      </p:sp>
      <p:sp>
        <p:nvSpPr>
          <p:cNvPr id="8296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82970" name="Rectangle 26"/>
          <p:cNvSpPr>
            <a:spLocks noGrp="1" noChangeArrowheads="1"/>
          </p:cNvSpPr>
          <p:nvPr>
            <p:ph type="dt" sz="quarter" idx="2"/>
          </p:nvPr>
        </p:nvSpPr>
        <p:spPr>
          <a:xfrm>
            <a:off x="457200" y="6243638"/>
            <a:ext cx="2133600" cy="457200"/>
          </a:xfrm>
        </p:spPr>
        <p:txBody>
          <a:bodyPr/>
          <a:lstStyle>
            <a:lvl1pPr>
              <a:defRPr/>
            </a:lvl1pPr>
          </a:lstStyle>
          <a:p>
            <a:fld id="{86257BEC-82EE-4230-9183-0C37E3289FE4}" type="datetimeFigureOut">
              <a:rPr lang="tr-TR"/>
              <a:pPr/>
              <a:t>13.12.2017</a:t>
            </a:fld>
            <a:endParaRPr lang="tr-TR"/>
          </a:p>
        </p:txBody>
      </p:sp>
      <p:sp>
        <p:nvSpPr>
          <p:cNvPr id="82971" name="Rectangle 27"/>
          <p:cNvSpPr>
            <a:spLocks noGrp="1" noChangeArrowheads="1"/>
          </p:cNvSpPr>
          <p:nvPr>
            <p:ph type="ftr" sz="quarter" idx="3"/>
          </p:nvPr>
        </p:nvSpPr>
        <p:spPr/>
        <p:txBody>
          <a:bodyPr/>
          <a:lstStyle>
            <a:lvl1pPr>
              <a:defRPr/>
            </a:lvl1pPr>
          </a:lstStyle>
          <a:p>
            <a:endParaRPr lang="tr-TR"/>
          </a:p>
        </p:txBody>
      </p:sp>
      <p:sp>
        <p:nvSpPr>
          <p:cNvPr id="82972" name="Rectangle 28"/>
          <p:cNvSpPr>
            <a:spLocks noGrp="1" noChangeArrowheads="1"/>
          </p:cNvSpPr>
          <p:nvPr>
            <p:ph type="sldNum" sz="quarter" idx="4"/>
          </p:nvPr>
        </p:nvSpPr>
        <p:spPr/>
        <p:txBody>
          <a:bodyPr/>
          <a:lstStyle>
            <a:lvl1pPr>
              <a:defRPr/>
            </a:lvl1pPr>
          </a:lstStyle>
          <a:p>
            <a:fld id="{AE16FCB8-9FE0-4ADC-BC0C-8D0F78B8528A}"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Altbilgi Yer Tutucusu 3"/>
          <p:cNvSpPr>
            <a:spLocks noGrp="1"/>
          </p:cNvSpPr>
          <p:nvPr>
            <p:ph type="ftr" sz="quarter" idx="10"/>
          </p:nvPr>
        </p:nvSpPr>
        <p:spPr/>
        <p:txBody>
          <a:bodyPr/>
          <a:lstStyle>
            <a:lvl1pPr>
              <a:defRPr/>
            </a:lvl1pPr>
          </a:lstStyle>
          <a:p>
            <a:endParaRPr lang="tr-TR"/>
          </a:p>
        </p:txBody>
      </p:sp>
      <p:sp>
        <p:nvSpPr>
          <p:cNvPr id="5" name="Slayt Numarası Yer Tutucusu 4"/>
          <p:cNvSpPr>
            <a:spLocks noGrp="1"/>
          </p:cNvSpPr>
          <p:nvPr>
            <p:ph type="sldNum" sz="quarter" idx="11"/>
          </p:nvPr>
        </p:nvSpPr>
        <p:spPr/>
        <p:txBody>
          <a:bodyPr/>
          <a:lstStyle>
            <a:lvl1pPr>
              <a:defRPr/>
            </a:lvl1pPr>
          </a:lstStyle>
          <a:p>
            <a:fld id="{69A32D48-05E1-4612-8FAB-1DD1EB82F865}" type="slidenum">
              <a:rPr lang="tr-TR"/>
              <a:pPr/>
              <a:t>‹#›</a:t>
            </a:fld>
            <a:endParaRPr lang="tr-TR"/>
          </a:p>
        </p:txBody>
      </p:sp>
      <p:sp>
        <p:nvSpPr>
          <p:cNvPr id="6" name="Veri Yer Tutucusu 5"/>
          <p:cNvSpPr>
            <a:spLocks noGrp="1"/>
          </p:cNvSpPr>
          <p:nvPr>
            <p:ph type="dt" sz="half" idx="12"/>
          </p:nvPr>
        </p:nvSpPr>
        <p:spPr/>
        <p:txBody>
          <a:bodyPr/>
          <a:lstStyle>
            <a:lvl1pPr>
              <a:defRPr/>
            </a:lvl1pPr>
          </a:lstStyle>
          <a:p>
            <a:fld id="{F2F7A058-DF41-46FC-AD04-2F1180BA0909}" type="datetimeFigureOut">
              <a:rPr lang="tr-TR"/>
              <a:pPr/>
              <a:t>13.12.2017</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Altbilgi Yer Tutucusu 3"/>
          <p:cNvSpPr>
            <a:spLocks noGrp="1"/>
          </p:cNvSpPr>
          <p:nvPr>
            <p:ph type="ftr" sz="quarter" idx="10"/>
          </p:nvPr>
        </p:nvSpPr>
        <p:spPr/>
        <p:txBody>
          <a:bodyPr/>
          <a:lstStyle>
            <a:lvl1pPr>
              <a:defRPr/>
            </a:lvl1pPr>
          </a:lstStyle>
          <a:p>
            <a:endParaRPr lang="tr-TR"/>
          </a:p>
        </p:txBody>
      </p:sp>
      <p:sp>
        <p:nvSpPr>
          <p:cNvPr id="5" name="Slayt Numarası Yer Tutucusu 4"/>
          <p:cNvSpPr>
            <a:spLocks noGrp="1"/>
          </p:cNvSpPr>
          <p:nvPr>
            <p:ph type="sldNum" sz="quarter" idx="11"/>
          </p:nvPr>
        </p:nvSpPr>
        <p:spPr/>
        <p:txBody>
          <a:bodyPr/>
          <a:lstStyle>
            <a:lvl1pPr>
              <a:defRPr/>
            </a:lvl1pPr>
          </a:lstStyle>
          <a:p>
            <a:fld id="{82C59A30-E02F-4B69-AACA-A059924825A2}" type="slidenum">
              <a:rPr lang="tr-TR"/>
              <a:pPr/>
              <a:t>‹#›</a:t>
            </a:fld>
            <a:endParaRPr lang="tr-TR"/>
          </a:p>
        </p:txBody>
      </p:sp>
      <p:sp>
        <p:nvSpPr>
          <p:cNvPr id="6" name="Veri Yer Tutucusu 5"/>
          <p:cNvSpPr>
            <a:spLocks noGrp="1"/>
          </p:cNvSpPr>
          <p:nvPr>
            <p:ph type="dt" sz="half" idx="12"/>
          </p:nvPr>
        </p:nvSpPr>
        <p:spPr/>
        <p:txBody>
          <a:bodyPr/>
          <a:lstStyle>
            <a:lvl1pPr>
              <a:defRPr/>
            </a:lvl1pPr>
          </a:lstStyle>
          <a:p>
            <a:fld id="{0B47C48A-40B5-41C9-A7B2-A891678F7BE0}" type="datetimeFigureOut">
              <a:rPr lang="tr-TR"/>
              <a:pPr/>
              <a:t>13.12.2017</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Altbilgi Yer Tutucusu 3"/>
          <p:cNvSpPr>
            <a:spLocks noGrp="1"/>
          </p:cNvSpPr>
          <p:nvPr>
            <p:ph type="ftr" sz="quarter" idx="10"/>
          </p:nvPr>
        </p:nvSpPr>
        <p:spPr/>
        <p:txBody>
          <a:bodyPr/>
          <a:lstStyle>
            <a:lvl1pPr>
              <a:defRPr/>
            </a:lvl1pPr>
          </a:lstStyle>
          <a:p>
            <a:endParaRPr lang="tr-TR"/>
          </a:p>
        </p:txBody>
      </p:sp>
      <p:sp>
        <p:nvSpPr>
          <p:cNvPr id="5" name="Slayt Numarası Yer Tutucusu 4"/>
          <p:cNvSpPr>
            <a:spLocks noGrp="1"/>
          </p:cNvSpPr>
          <p:nvPr>
            <p:ph type="sldNum" sz="quarter" idx="11"/>
          </p:nvPr>
        </p:nvSpPr>
        <p:spPr/>
        <p:txBody>
          <a:bodyPr/>
          <a:lstStyle>
            <a:lvl1pPr>
              <a:defRPr/>
            </a:lvl1pPr>
          </a:lstStyle>
          <a:p>
            <a:fld id="{1739AE1F-9C32-46D4-8A75-547AAA62923E}" type="slidenum">
              <a:rPr lang="tr-TR"/>
              <a:pPr/>
              <a:t>‹#›</a:t>
            </a:fld>
            <a:endParaRPr lang="tr-TR"/>
          </a:p>
        </p:txBody>
      </p:sp>
      <p:sp>
        <p:nvSpPr>
          <p:cNvPr id="6" name="Veri Yer Tutucusu 5"/>
          <p:cNvSpPr>
            <a:spLocks noGrp="1"/>
          </p:cNvSpPr>
          <p:nvPr>
            <p:ph type="dt" sz="half" idx="12"/>
          </p:nvPr>
        </p:nvSpPr>
        <p:spPr/>
        <p:txBody>
          <a:bodyPr/>
          <a:lstStyle>
            <a:lvl1pPr>
              <a:defRPr/>
            </a:lvl1pPr>
          </a:lstStyle>
          <a:p>
            <a:fld id="{27541006-9989-48A8-953A-A9E78C83E25A}" type="datetimeFigureOut">
              <a:rPr lang="tr-TR"/>
              <a:pPr/>
              <a:t>13.12.2017</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Altbilgi Yer Tutucusu 3"/>
          <p:cNvSpPr>
            <a:spLocks noGrp="1"/>
          </p:cNvSpPr>
          <p:nvPr>
            <p:ph type="ftr" sz="quarter" idx="10"/>
          </p:nvPr>
        </p:nvSpPr>
        <p:spPr/>
        <p:txBody>
          <a:bodyPr/>
          <a:lstStyle>
            <a:lvl1pPr>
              <a:defRPr/>
            </a:lvl1pPr>
          </a:lstStyle>
          <a:p>
            <a:endParaRPr lang="tr-TR"/>
          </a:p>
        </p:txBody>
      </p:sp>
      <p:sp>
        <p:nvSpPr>
          <p:cNvPr id="5" name="Slayt Numarası Yer Tutucusu 4"/>
          <p:cNvSpPr>
            <a:spLocks noGrp="1"/>
          </p:cNvSpPr>
          <p:nvPr>
            <p:ph type="sldNum" sz="quarter" idx="11"/>
          </p:nvPr>
        </p:nvSpPr>
        <p:spPr/>
        <p:txBody>
          <a:bodyPr/>
          <a:lstStyle>
            <a:lvl1pPr>
              <a:defRPr/>
            </a:lvl1pPr>
          </a:lstStyle>
          <a:p>
            <a:fld id="{A6D99607-7952-4143-BE49-DE4B0E0A4B60}" type="slidenum">
              <a:rPr lang="tr-TR"/>
              <a:pPr/>
              <a:t>‹#›</a:t>
            </a:fld>
            <a:endParaRPr lang="tr-TR"/>
          </a:p>
        </p:txBody>
      </p:sp>
      <p:sp>
        <p:nvSpPr>
          <p:cNvPr id="6" name="Veri Yer Tutucusu 5"/>
          <p:cNvSpPr>
            <a:spLocks noGrp="1"/>
          </p:cNvSpPr>
          <p:nvPr>
            <p:ph type="dt" sz="half" idx="12"/>
          </p:nvPr>
        </p:nvSpPr>
        <p:spPr/>
        <p:txBody>
          <a:bodyPr/>
          <a:lstStyle>
            <a:lvl1pPr>
              <a:defRPr/>
            </a:lvl1pPr>
          </a:lstStyle>
          <a:p>
            <a:fld id="{1C588C0A-B42F-46F3-A90E-A2B30805D0DC}" type="datetimeFigureOut">
              <a:rPr lang="tr-TR"/>
              <a:pPr/>
              <a:t>13.12.2017</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Altbilgi Yer Tutucusu 4"/>
          <p:cNvSpPr>
            <a:spLocks noGrp="1"/>
          </p:cNvSpPr>
          <p:nvPr>
            <p:ph type="ftr" sz="quarter" idx="10"/>
          </p:nvPr>
        </p:nvSpPr>
        <p:spPr/>
        <p:txBody>
          <a:bodyPr/>
          <a:lstStyle>
            <a:lvl1pPr>
              <a:defRPr/>
            </a:lvl1pPr>
          </a:lstStyle>
          <a:p>
            <a:endParaRPr lang="tr-TR"/>
          </a:p>
        </p:txBody>
      </p:sp>
      <p:sp>
        <p:nvSpPr>
          <p:cNvPr id="6" name="Slayt Numarası Yer Tutucusu 5"/>
          <p:cNvSpPr>
            <a:spLocks noGrp="1"/>
          </p:cNvSpPr>
          <p:nvPr>
            <p:ph type="sldNum" sz="quarter" idx="11"/>
          </p:nvPr>
        </p:nvSpPr>
        <p:spPr/>
        <p:txBody>
          <a:bodyPr/>
          <a:lstStyle>
            <a:lvl1pPr>
              <a:defRPr/>
            </a:lvl1pPr>
          </a:lstStyle>
          <a:p>
            <a:fld id="{ADE7ADAE-D010-4777-B7F0-BD4355E499B0}" type="slidenum">
              <a:rPr lang="tr-TR"/>
              <a:pPr/>
              <a:t>‹#›</a:t>
            </a:fld>
            <a:endParaRPr lang="tr-TR"/>
          </a:p>
        </p:txBody>
      </p:sp>
      <p:sp>
        <p:nvSpPr>
          <p:cNvPr id="7" name="Veri Yer Tutucusu 6"/>
          <p:cNvSpPr>
            <a:spLocks noGrp="1"/>
          </p:cNvSpPr>
          <p:nvPr>
            <p:ph type="dt" sz="half" idx="12"/>
          </p:nvPr>
        </p:nvSpPr>
        <p:spPr/>
        <p:txBody>
          <a:bodyPr/>
          <a:lstStyle>
            <a:lvl1pPr>
              <a:defRPr/>
            </a:lvl1pPr>
          </a:lstStyle>
          <a:p>
            <a:fld id="{C27671C8-A420-4C2B-91CB-A6682AD98D76}" type="datetimeFigureOut">
              <a:rPr lang="tr-TR"/>
              <a:pPr/>
              <a:t>13.12.2017</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Altbilgi Yer Tutucusu 6"/>
          <p:cNvSpPr>
            <a:spLocks noGrp="1"/>
          </p:cNvSpPr>
          <p:nvPr>
            <p:ph type="ftr" sz="quarter" idx="10"/>
          </p:nvPr>
        </p:nvSpPr>
        <p:spPr/>
        <p:txBody>
          <a:bodyPr/>
          <a:lstStyle>
            <a:lvl1pPr>
              <a:defRPr/>
            </a:lvl1pPr>
          </a:lstStyle>
          <a:p>
            <a:endParaRPr lang="tr-TR"/>
          </a:p>
        </p:txBody>
      </p:sp>
      <p:sp>
        <p:nvSpPr>
          <p:cNvPr id="8" name="Slayt Numarası Yer Tutucusu 7"/>
          <p:cNvSpPr>
            <a:spLocks noGrp="1"/>
          </p:cNvSpPr>
          <p:nvPr>
            <p:ph type="sldNum" sz="quarter" idx="11"/>
          </p:nvPr>
        </p:nvSpPr>
        <p:spPr/>
        <p:txBody>
          <a:bodyPr/>
          <a:lstStyle>
            <a:lvl1pPr>
              <a:defRPr/>
            </a:lvl1pPr>
          </a:lstStyle>
          <a:p>
            <a:fld id="{B10CDF32-0749-49C3-A27D-59F11C5D173C}" type="slidenum">
              <a:rPr lang="tr-TR"/>
              <a:pPr/>
              <a:t>‹#›</a:t>
            </a:fld>
            <a:endParaRPr lang="tr-TR"/>
          </a:p>
        </p:txBody>
      </p:sp>
      <p:sp>
        <p:nvSpPr>
          <p:cNvPr id="9" name="Veri Yer Tutucusu 8"/>
          <p:cNvSpPr>
            <a:spLocks noGrp="1"/>
          </p:cNvSpPr>
          <p:nvPr>
            <p:ph type="dt" sz="half" idx="12"/>
          </p:nvPr>
        </p:nvSpPr>
        <p:spPr/>
        <p:txBody>
          <a:bodyPr/>
          <a:lstStyle>
            <a:lvl1pPr>
              <a:defRPr/>
            </a:lvl1pPr>
          </a:lstStyle>
          <a:p>
            <a:fld id="{4307C957-0E04-4422-AD7A-B0955E01965B}" type="datetimeFigureOut">
              <a:rPr lang="tr-TR"/>
              <a:pPr/>
              <a:t>13.12.2017</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Altbilgi Yer Tutucusu 2"/>
          <p:cNvSpPr>
            <a:spLocks noGrp="1"/>
          </p:cNvSpPr>
          <p:nvPr>
            <p:ph type="ftr" sz="quarter" idx="10"/>
          </p:nvPr>
        </p:nvSpPr>
        <p:spPr/>
        <p:txBody>
          <a:bodyPr/>
          <a:lstStyle>
            <a:lvl1pPr>
              <a:defRPr/>
            </a:lvl1pPr>
          </a:lstStyle>
          <a:p>
            <a:endParaRPr lang="tr-TR"/>
          </a:p>
        </p:txBody>
      </p:sp>
      <p:sp>
        <p:nvSpPr>
          <p:cNvPr id="4" name="Slayt Numarası Yer Tutucusu 3"/>
          <p:cNvSpPr>
            <a:spLocks noGrp="1"/>
          </p:cNvSpPr>
          <p:nvPr>
            <p:ph type="sldNum" sz="quarter" idx="11"/>
          </p:nvPr>
        </p:nvSpPr>
        <p:spPr/>
        <p:txBody>
          <a:bodyPr/>
          <a:lstStyle>
            <a:lvl1pPr>
              <a:defRPr/>
            </a:lvl1pPr>
          </a:lstStyle>
          <a:p>
            <a:fld id="{C34CB3E2-41D2-4574-B651-0F97B6BAC836}" type="slidenum">
              <a:rPr lang="tr-TR"/>
              <a:pPr/>
              <a:t>‹#›</a:t>
            </a:fld>
            <a:endParaRPr lang="tr-TR"/>
          </a:p>
        </p:txBody>
      </p:sp>
      <p:sp>
        <p:nvSpPr>
          <p:cNvPr id="5" name="Veri Yer Tutucusu 4"/>
          <p:cNvSpPr>
            <a:spLocks noGrp="1"/>
          </p:cNvSpPr>
          <p:nvPr>
            <p:ph type="dt" sz="half" idx="12"/>
          </p:nvPr>
        </p:nvSpPr>
        <p:spPr/>
        <p:txBody>
          <a:bodyPr/>
          <a:lstStyle>
            <a:lvl1pPr>
              <a:defRPr/>
            </a:lvl1pPr>
          </a:lstStyle>
          <a:p>
            <a:fld id="{D1F7A873-0085-4258-9951-1F715DEAFD33}" type="datetimeFigureOut">
              <a:rPr lang="tr-TR"/>
              <a:pPr/>
              <a:t>13.12.2017</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Altbilgi Yer Tutucusu 1"/>
          <p:cNvSpPr>
            <a:spLocks noGrp="1"/>
          </p:cNvSpPr>
          <p:nvPr>
            <p:ph type="ftr" sz="quarter" idx="10"/>
          </p:nvPr>
        </p:nvSpPr>
        <p:spPr/>
        <p:txBody>
          <a:bodyPr/>
          <a:lstStyle>
            <a:lvl1pPr>
              <a:defRPr/>
            </a:lvl1pPr>
          </a:lstStyle>
          <a:p>
            <a:endParaRPr lang="tr-TR"/>
          </a:p>
        </p:txBody>
      </p:sp>
      <p:sp>
        <p:nvSpPr>
          <p:cNvPr id="3" name="Slayt Numarası Yer Tutucusu 2"/>
          <p:cNvSpPr>
            <a:spLocks noGrp="1"/>
          </p:cNvSpPr>
          <p:nvPr>
            <p:ph type="sldNum" sz="quarter" idx="11"/>
          </p:nvPr>
        </p:nvSpPr>
        <p:spPr/>
        <p:txBody>
          <a:bodyPr/>
          <a:lstStyle>
            <a:lvl1pPr>
              <a:defRPr/>
            </a:lvl1pPr>
          </a:lstStyle>
          <a:p>
            <a:fld id="{C99AE4D6-3B42-40A7-BDFA-7EAC3A73E89A}" type="slidenum">
              <a:rPr lang="tr-TR"/>
              <a:pPr/>
              <a:t>‹#›</a:t>
            </a:fld>
            <a:endParaRPr lang="tr-TR"/>
          </a:p>
        </p:txBody>
      </p:sp>
      <p:sp>
        <p:nvSpPr>
          <p:cNvPr id="4" name="Veri Yer Tutucusu 3"/>
          <p:cNvSpPr>
            <a:spLocks noGrp="1"/>
          </p:cNvSpPr>
          <p:nvPr>
            <p:ph type="dt" sz="half" idx="12"/>
          </p:nvPr>
        </p:nvSpPr>
        <p:spPr/>
        <p:txBody>
          <a:bodyPr/>
          <a:lstStyle>
            <a:lvl1pPr>
              <a:defRPr/>
            </a:lvl1pPr>
          </a:lstStyle>
          <a:p>
            <a:fld id="{19857D87-87EC-40AD-837A-E67929638123}" type="datetimeFigureOut">
              <a:rPr lang="tr-TR"/>
              <a:pPr/>
              <a:t>13.12.2017</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endParaRPr lang="tr-TR"/>
          </a:p>
        </p:txBody>
      </p:sp>
      <p:sp>
        <p:nvSpPr>
          <p:cNvPr id="6" name="Slayt Numarası Yer Tutucusu 5"/>
          <p:cNvSpPr>
            <a:spLocks noGrp="1"/>
          </p:cNvSpPr>
          <p:nvPr>
            <p:ph type="sldNum" sz="quarter" idx="11"/>
          </p:nvPr>
        </p:nvSpPr>
        <p:spPr/>
        <p:txBody>
          <a:bodyPr/>
          <a:lstStyle>
            <a:lvl1pPr>
              <a:defRPr/>
            </a:lvl1pPr>
          </a:lstStyle>
          <a:p>
            <a:fld id="{C2C11BA2-DFF3-45E0-9AF0-20FEBF4CBA9D}" type="slidenum">
              <a:rPr lang="tr-TR"/>
              <a:pPr/>
              <a:t>‹#›</a:t>
            </a:fld>
            <a:endParaRPr lang="tr-TR"/>
          </a:p>
        </p:txBody>
      </p:sp>
      <p:sp>
        <p:nvSpPr>
          <p:cNvPr id="7" name="Veri Yer Tutucusu 6"/>
          <p:cNvSpPr>
            <a:spLocks noGrp="1"/>
          </p:cNvSpPr>
          <p:nvPr>
            <p:ph type="dt" sz="half" idx="12"/>
          </p:nvPr>
        </p:nvSpPr>
        <p:spPr/>
        <p:txBody>
          <a:bodyPr/>
          <a:lstStyle>
            <a:lvl1pPr>
              <a:defRPr/>
            </a:lvl1pPr>
          </a:lstStyle>
          <a:p>
            <a:fld id="{FE81F663-813C-444D-A74A-BE3B19E89266}" type="datetimeFigureOut">
              <a:rPr lang="tr-TR"/>
              <a:pPr/>
              <a:t>13.12.2017</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Altbilgi Yer Tutucusu 4"/>
          <p:cNvSpPr>
            <a:spLocks noGrp="1"/>
          </p:cNvSpPr>
          <p:nvPr>
            <p:ph type="ftr" sz="quarter" idx="10"/>
          </p:nvPr>
        </p:nvSpPr>
        <p:spPr/>
        <p:txBody>
          <a:bodyPr/>
          <a:lstStyle>
            <a:lvl1pPr>
              <a:defRPr/>
            </a:lvl1pPr>
          </a:lstStyle>
          <a:p>
            <a:endParaRPr lang="tr-TR"/>
          </a:p>
        </p:txBody>
      </p:sp>
      <p:sp>
        <p:nvSpPr>
          <p:cNvPr id="6" name="Slayt Numarası Yer Tutucusu 5"/>
          <p:cNvSpPr>
            <a:spLocks noGrp="1"/>
          </p:cNvSpPr>
          <p:nvPr>
            <p:ph type="sldNum" sz="quarter" idx="11"/>
          </p:nvPr>
        </p:nvSpPr>
        <p:spPr/>
        <p:txBody>
          <a:bodyPr/>
          <a:lstStyle>
            <a:lvl1pPr>
              <a:defRPr/>
            </a:lvl1pPr>
          </a:lstStyle>
          <a:p>
            <a:fld id="{96EC146D-F55C-495C-B629-C121C7FFD5D1}" type="slidenum">
              <a:rPr lang="tr-TR"/>
              <a:pPr/>
              <a:t>‹#›</a:t>
            </a:fld>
            <a:endParaRPr lang="tr-TR"/>
          </a:p>
        </p:txBody>
      </p:sp>
      <p:sp>
        <p:nvSpPr>
          <p:cNvPr id="7" name="Veri Yer Tutucusu 6"/>
          <p:cNvSpPr>
            <a:spLocks noGrp="1"/>
          </p:cNvSpPr>
          <p:nvPr>
            <p:ph type="dt" sz="half" idx="12"/>
          </p:nvPr>
        </p:nvSpPr>
        <p:spPr/>
        <p:txBody>
          <a:bodyPr/>
          <a:lstStyle>
            <a:lvl1pPr>
              <a:defRPr/>
            </a:lvl1pPr>
          </a:lstStyle>
          <a:p>
            <a:fld id="{01A8CBFE-8364-4DF1-822D-ED17AD32E95C}" type="datetimeFigureOut">
              <a:rPr lang="tr-TR"/>
              <a:pPr/>
              <a:t>13.12.2017</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22" name="Group 2"/>
          <p:cNvGrpSpPr>
            <a:grpSpLocks/>
          </p:cNvGrpSpPr>
          <p:nvPr/>
        </p:nvGrpSpPr>
        <p:grpSpPr bwMode="auto">
          <a:xfrm>
            <a:off x="0" y="0"/>
            <a:ext cx="9159875" cy="6858000"/>
            <a:chOff x="0" y="0"/>
            <a:chExt cx="5770" cy="4320"/>
          </a:xfrm>
        </p:grpSpPr>
        <p:sp>
          <p:nvSpPr>
            <p:cNvPr id="819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tr-TR"/>
            </a:p>
          </p:txBody>
        </p:sp>
        <p:sp>
          <p:nvSpPr>
            <p:cNvPr id="819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19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19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tr-TR"/>
            </a:p>
          </p:txBody>
        </p:sp>
        <p:sp>
          <p:nvSpPr>
            <p:cNvPr id="819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19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19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tr-TR"/>
            </a:p>
          </p:txBody>
        </p:sp>
        <p:sp>
          <p:nvSpPr>
            <p:cNvPr id="819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tr-TR"/>
            </a:p>
          </p:txBody>
        </p:sp>
        <p:sp>
          <p:nvSpPr>
            <p:cNvPr id="819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19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19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tr-TR"/>
            </a:p>
          </p:txBody>
        </p:sp>
        <p:sp>
          <p:nvSpPr>
            <p:cNvPr id="819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tr-TR"/>
            </a:p>
          </p:txBody>
        </p:sp>
        <p:sp>
          <p:nvSpPr>
            <p:cNvPr id="819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819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tr-TR"/>
            </a:p>
          </p:txBody>
        </p:sp>
        <p:sp>
          <p:nvSpPr>
            <p:cNvPr id="819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tr-TR"/>
            </a:p>
          </p:txBody>
        </p:sp>
        <p:sp>
          <p:nvSpPr>
            <p:cNvPr id="819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19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819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819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819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tr-TR"/>
            </a:p>
          </p:txBody>
        </p:sp>
        <p:sp>
          <p:nvSpPr>
            <p:cNvPr id="819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tr-TR"/>
            </a:p>
          </p:txBody>
        </p:sp>
      </p:grpSp>
      <p:sp>
        <p:nvSpPr>
          <p:cNvPr id="8194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8194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4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tr-TR"/>
          </a:p>
        </p:txBody>
      </p:sp>
      <p:sp>
        <p:nvSpPr>
          <p:cNvPr id="8194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2B9A8B30-0B7F-4FDD-8DCE-9CAC635149B8}" type="slidenum">
              <a:rPr lang="tr-TR"/>
              <a:pPr/>
              <a:t>‹#›</a:t>
            </a:fld>
            <a:endParaRPr lang="tr-TR"/>
          </a:p>
        </p:txBody>
      </p:sp>
      <p:sp>
        <p:nvSpPr>
          <p:cNvPr id="8194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fld id="{B98705D3-4C9F-457F-A461-33309CC2090E}" type="datetimeFigureOut">
              <a:rPr lang="tr-TR"/>
              <a:pPr/>
              <a:t>13.12.2017</a:t>
            </a:fld>
            <a:endParaRPr lang="tr-TR"/>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95288" y="115888"/>
            <a:ext cx="8229600" cy="1066800"/>
          </a:xfrm>
        </p:spPr>
        <p:txBody>
          <a:bodyPr anchorCtr="0">
            <a:normAutofit fontScale="90000"/>
          </a:bodyPr>
          <a:lstStyle/>
          <a:p>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rgbClr val="FF0000"/>
                </a:solidFill>
              </a:rPr>
              <a:t/>
            </a:r>
            <a:br>
              <a:rPr lang="tr-TR" sz="3800" dirty="0">
                <a:solidFill>
                  <a:srgbClr val="FF0000"/>
                </a:solidFill>
              </a:rPr>
            </a:br>
            <a:r>
              <a:rPr lang="tr-TR" sz="3800" dirty="0">
                <a:solidFill>
                  <a:schemeClr val="tx2">
                    <a:lumMod val="75000"/>
                  </a:schemeClr>
                </a:solidFill>
              </a:rPr>
              <a:t>Ebeveyn Yabancılaşma Sendromu</a:t>
            </a:r>
            <a:r>
              <a:rPr lang="tr-TR" sz="3800" dirty="0"/>
              <a:t/>
            </a:r>
            <a:br>
              <a:rPr lang="tr-TR" sz="3800" dirty="0"/>
            </a:br>
            <a:endParaRPr lang="tr-TR" sz="3800" dirty="0"/>
          </a:p>
        </p:txBody>
      </p:sp>
      <p:sp>
        <p:nvSpPr>
          <p:cNvPr id="3" name="2 Metin kutusu"/>
          <p:cNvSpPr txBox="1"/>
          <p:nvPr/>
        </p:nvSpPr>
        <p:spPr>
          <a:xfrm>
            <a:off x="4932040" y="3933056"/>
            <a:ext cx="2593787" cy="923330"/>
          </a:xfrm>
          <a:prstGeom prst="rect">
            <a:avLst/>
          </a:prstGeom>
          <a:noFill/>
        </p:spPr>
        <p:txBody>
          <a:bodyPr wrap="none" rtlCol="0">
            <a:spAutoFit/>
          </a:bodyPr>
          <a:lstStyle/>
          <a:p>
            <a:r>
              <a:rPr lang="tr-TR" dirty="0" smtClean="0"/>
              <a:t>Bahçeşehir Üniversitesi </a:t>
            </a:r>
          </a:p>
          <a:p>
            <a:r>
              <a:rPr lang="tr-TR" dirty="0" smtClean="0"/>
              <a:t>            2014 </a:t>
            </a:r>
          </a:p>
          <a:p>
            <a:r>
              <a:rPr lang="tr-TR" dirty="0" smtClean="0"/>
              <a:t>    Dr Erkut Erdoğan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nchorCtr="0"/>
          <a:lstStyle/>
          <a:p>
            <a:r>
              <a:rPr lang="tr-TR" sz="3800" b="1" u="sng">
                <a:latin typeface="Arial" charset="0"/>
              </a:rPr>
              <a:t>Tecrübesiz (Saf) Yabancılaştırıcı</a:t>
            </a:r>
          </a:p>
        </p:txBody>
      </p:sp>
      <p:sp>
        <p:nvSpPr>
          <p:cNvPr id="24578" name="Rectangle 3"/>
          <p:cNvSpPr>
            <a:spLocks noGrp="1"/>
          </p:cNvSpPr>
          <p:nvPr>
            <p:ph type="body" idx="4294967295"/>
          </p:nvPr>
        </p:nvSpPr>
        <p:spPr>
          <a:xfrm>
            <a:off x="250825" y="1125538"/>
            <a:ext cx="8713788" cy="5472112"/>
          </a:xfrm>
        </p:spPr>
        <p:txBody>
          <a:bodyPr/>
          <a:lstStyle/>
          <a:p>
            <a:pPr>
              <a:lnSpc>
                <a:spcPct val="80000"/>
              </a:lnSpc>
            </a:pPr>
            <a:r>
              <a:rPr lang="tr-TR" sz="2000" b="1"/>
              <a:t>Karakteristik özellikleri şunlardır: </a:t>
            </a:r>
          </a:p>
          <a:p>
            <a:pPr>
              <a:lnSpc>
                <a:spcPct val="80000"/>
              </a:lnSpc>
            </a:pPr>
            <a:r>
              <a:rPr lang="tr-TR" sz="2000" b="1"/>
              <a:t>-Ç</a:t>
            </a:r>
            <a:r>
              <a:rPr lang="tr-TR" sz="2000"/>
              <a:t>ocuklarının ihtiyaçları ile kendi ihtiyaçlarını ayırt edebilirler</a:t>
            </a:r>
            <a:endParaRPr lang="tr-TR" sz="2000" b="1"/>
          </a:p>
          <a:p>
            <a:pPr>
              <a:lnSpc>
                <a:spcPct val="80000"/>
              </a:lnSpc>
            </a:pPr>
            <a:r>
              <a:rPr lang="tr-TR" sz="2000" b="1"/>
              <a:t>-Ç</a:t>
            </a:r>
            <a:r>
              <a:rPr lang="tr-TR" sz="2000"/>
              <a:t>ocuklarının diğer ebeveyn ile zaman geçirmesinin ve karşılıklı sevgiye dayalı bir ilişki kurmalarının önemini bilirler</a:t>
            </a:r>
            <a:endParaRPr lang="tr-TR" sz="2000" b="1"/>
          </a:p>
          <a:p>
            <a:pPr>
              <a:lnSpc>
                <a:spcPct val="80000"/>
              </a:lnSpc>
            </a:pPr>
            <a:r>
              <a:rPr lang="tr-TR" sz="2000" b="1"/>
              <a:t>-Ç</a:t>
            </a:r>
            <a:r>
              <a:rPr lang="tr-TR" sz="2000"/>
              <a:t>ocuklarının diğer ebeveynin ailesiyle ilişkisinden rahatsız olmazlar.</a:t>
            </a:r>
            <a:endParaRPr lang="tr-TR" sz="2000" b="1"/>
          </a:p>
          <a:p>
            <a:pPr>
              <a:lnSpc>
                <a:spcPct val="80000"/>
              </a:lnSpc>
            </a:pPr>
            <a:r>
              <a:rPr lang="tr-TR" sz="2000" b="1"/>
              <a:t>-M</a:t>
            </a:r>
            <a:r>
              <a:rPr lang="tr-TR" sz="2000"/>
              <a:t>ahkeme kararlarına saygı gösterirler.</a:t>
            </a:r>
            <a:endParaRPr lang="tr-TR" sz="2000" b="1"/>
          </a:p>
          <a:p>
            <a:pPr>
              <a:lnSpc>
                <a:spcPct val="80000"/>
              </a:lnSpc>
            </a:pPr>
            <a:r>
              <a:rPr lang="tr-TR" sz="2000" b="1"/>
              <a:t>-K</a:t>
            </a:r>
            <a:r>
              <a:rPr lang="tr-TR" sz="2000"/>
              <a:t>ızgınlıklarını ve sorunlarını çocuklarının diğer ebeveyn ile olan ilişkisine yansıtmazlar. </a:t>
            </a:r>
            <a:endParaRPr lang="tr-TR" sz="2000" b="1"/>
          </a:p>
          <a:p>
            <a:pPr>
              <a:lnSpc>
                <a:spcPct val="80000"/>
              </a:lnSpc>
            </a:pPr>
            <a:r>
              <a:rPr lang="tr-TR" sz="2000" b="1"/>
              <a:t>-E</a:t>
            </a:r>
            <a:r>
              <a:rPr lang="tr-TR" sz="2000"/>
              <a:t>snektirler ve diğer ebeveyn ile işbirliği yapmak isterler.</a:t>
            </a:r>
            <a:endParaRPr lang="tr-TR" sz="2000" b="1"/>
          </a:p>
          <a:p>
            <a:pPr>
              <a:lnSpc>
                <a:spcPct val="80000"/>
              </a:lnSpc>
            </a:pPr>
            <a:r>
              <a:rPr lang="tr-TR" sz="2000" b="1"/>
              <a:t>-Ç</a:t>
            </a:r>
            <a:r>
              <a:rPr lang="tr-TR" sz="2000"/>
              <a:t>ocuklarının diğer ebeveyni ile olan ilişkisini zedeleyecek bir şey yaptıkları durumlarda suçluluk hissederler.</a:t>
            </a:r>
            <a:endParaRPr lang="tr-TR" sz="2000" b="1"/>
          </a:p>
          <a:p>
            <a:pPr>
              <a:lnSpc>
                <a:spcPct val="80000"/>
              </a:lnSpc>
            </a:pPr>
            <a:r>
              <a:rPr lang="tr-TR" sz="2000" b="1"/>
              <a:t>-Ç</a:t>
            </a:r>
            <a:r>
              <a:rPr lang="tr-TR" sz="2000"/>
              <a:t>ocuklarının faaliyetlerine diğer ebeveynin de katılmasını engellemezler</a:t>
            </a:r>
            <a:endParaRPr lang="tr-TR" sz="2000" b="1"/>
          </a:p>
          <a:p>
            <a:pPr>
              <a:lnSpc>
                <a:spcPct val="80000"/>
              </a:lnSpc>
            </a:pPr>
            <a:r>
              <a:rPr lang="tr-TR" sz="2000" b="1"/>
              <a:t>-Ç</a:t>
            </a:r>
            <a:r>
              <a:rPr lang="tr-TR" sz="2000"/>
              <a:t>ocuklarının eğitim ve sağlık bilgilerini diğer ebeveyn ile paylaşırlar.</a:t>
            </a:r>
          </a:p>
          <a:p>
            <a:pPr>
              <a:lnSpc>
                <a:spcPct val="80000"/>
              </a:lnSpc>
            </a:pPr>
            <a:r>
              <a:rPr lang="tr-TR" sz="2000"/>
              <a:t>Hata yaptıklarında bunun farkına varırlar ve düzeltmek için çaba sarfederler. Çocukları için iyi olana odaklanırlar, suçlama yapmazlar.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945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nchorCtr="0"/>
          <a:lstStyle/>
          <a:p>
            <a:r>
              <a:rPr lang="tr-TR" b="1" u="sng"/>
              <a:t>Aktif Yabancılaştırıcı</a:t>
            </a:r>
          </a:p>
        </p:txBody>
      </p:sp>
      <p:sp>
        <p:nvSpPr>
          <p:cNvPr id="25602" name="Rectangle 3"/>
          <p:cNvSpPr>
            <a:spLocks noGrp="1"/>
          </p:cNvSpPr>
          <p:nvPr>
            <p:ph type="body" idx="4294967295"/>
          </p:nvPr>
        </p:nvSpPr>
        <p:spPr/>
        <p:txBody>
          <a:bodyPr/>
          <a:lstStyle/>
          <a:p>
            <a:pPr>
              <a:lnSpc>
                <a:spcPct val="80000"/>
              </a:lnSpc>
            </a:pPr>
            <a:r>
              <a:rPr lang="tr-TR" sz="1600" b="1"/>
              <a:t>Karakteristik özellikleri şunlardır: </a:t>
            </a:r>
          </a:p>
          <a:p>
            <a:pPr>
              <a:lnSpc>
                <a:spcPct val="80000"/>
              </a:lnSpc>
            </a:pPr>
            <a:r>
              <a:rPr lang="tr-TR" sz="1600" b="1"/>
              <a:t>-Ç</a:t>
            </a:r>
            <a:r>
              <a:rPr lang="tr-TR" sz="1600"/>
              <a:t>ocukların önünde diğer ebeveyne saldırmak.</a:t>
            </a:r>
            <a:endParaRPr lang="tr-TR" sz="1600" b="1"/>
          </a:p>
          <a:p>
            <a:pPr>
              <a:lnSpc>
                <a:spcPct val="80000"/>
              </a:lnSpc>
            </a:pPr>
            <a:r>
              <a:rPr lang="tr-TR" sz="1600" b="1"/>
              <a:t>-O</a:t>
            </a:r>
            <a:r>
              <a:rPr lang="tr-TR" sz="1600"/>
              <a:t>nların problemi genellikle kontrolü kaybetmekle ilgilidir. </a:t>
            </a:r>
            <a:endParaRPr lang="tr-TR" sz="1600" b="1"/>
          </a:p>
          <a:p>
            <a:pPr>
              <a:lnSpc>
                <a:spcPct val="80000"/>
              </a:lnSpc>
            </a:pPr>
            <a:r>
              <a:rPr lang="tr-TR" sz="1600" b="1"/>
              <a:t>-S</a:t>
            </a:r>
            <a:r>
              <a:rPr lang="tr-TR" sz="1600"/>
              <a:t>akinleştikten sonra, aktif yabancılaştırıcılar yanlış yaptıklarının farkına varırlar. Çocukta yarattıkları hasarı gidermeye çalışırlar. Bu telafi ediş esnasında çocuğu rahatlatıcı ve hislerini destekleyici olabilirler.</a:t>
            </a:r>
            <a:endParaRPr lang="tr-TR" sz="1600" b="1"/>
          </a:p>
          <a:p>
            <a:pPr>
              <a:lnSpc>
                <a:spcPct val="80000"/>
              </a:lnSpc>
            </a:pPr>
            <a:r>
              <a:rPr lang="tr-TR" sz="1600" b="1"/>
              <a:t>-S</a:t>
            </a:r>
            <a:r>
              <a:rPr lang="tr-TR" sz="1600"/>
              <a:t>af yabancılaştırıcılar gibi onlar da çocuklarının ihtiyaçları ile kendi ihtiyaçlarını ayırt edebilirler ve çocuğun diğer ebeveyn ile beraber olmasını desteklerler.</a:t>
            </a:r>
            <a:endParaRPr lang="tr-TR" sz="1600" b="1"/>
          </a:p>
          <a:p>
            <a:pPr>
              <a:lnSpc>
                <a:spcPct val="80000"/>
              </a:lnSpc>
            </a:pPr>
            <a:r>
              <a:rPr lang="tr-TR" sz="1600" b="1"/>
              <a:t>-S</a:t>
            </a:r>
            <a:r>
              <a:rPr lang="tr-TR" sz="1600"/>
              <a:t>af yabancılaştırıcılar gibi onlar da çocuklarının değişik fikirleri ve inanışlarının olmasına saygı gösterirler.</a:t>
            </a:r>
            <a:endParaRPr lang="tr-TR" sz="1600" b="1"/>
          </a:p>
          <a:p>
            <a:pPr>
              <a:lnSpc>
                <a:spcPct val="80000"/>
              </a:lnSpc>
            </a:pPr>
            <a:r>
              <a:rPr lang="tr-TR" sz="1600" b="1"/>
              <a:t>-Ç</a:t>
            </a:r>
            <a:r>
              <a:rPr lang="tr-TR" sz="1600"/>
              <a:t>oğu durumda, yaşça büyük olan çocuklar ebeveynleri ile ilgili fikirlerini kendilerine anlatılanlar yerine kendileri oluştururlar.</a:t>
            </a:r>
            <a:endParaRPr lang="tr-TR" sz="1600" b="1"/>
          </a:p>
          <a:p>
            <a:pPr>
              <a:lnSpc>
                <a:spcPct val="80000"/>
              </a:lnSpc>
            </a:pPr>
            <a:r>
              <a:rPr lang="tr-TR" sz="1600" b="1"/>
              <a:t>-T</a:t>
            </a:r>
            <a:r>
              <a:rPr lang="tr-TR" sz="1600"/>
              <a:t>artışmayı önlemek için yaşça büyük çocuklar fikirlerini ifade etmemeyi öğrenir. yabancılaştırıcı ebeveynin manipülasyon-larından dolayı  küçük çocukların kafaları daha karışıktır.</a:t>
            </a:r>
            <a:endParaRPr lang="tr-TR" sz="1600" b="1"/>
          </a:p>
          <a:p>
            <a:pPr>
              <a:lnSpc>
                <a:spcPct val="80000"/>
              </a:lnSpc>
            </a:pPr>
            <a:r>
              <a:rPr lang="tr-TR" sz="1600" b="1"/>
              <a:t>-M</a:t>
            </a:r>
            <a:r>
              <a:rPr lang="tr-TR" sz="1600"/>
              <a:t>ahkeme kararlarına uyarlar. Ancak diğer ebeveyn ile işbirliği yapmaya yanaşmazlar. Kendilerinde veya çocukta çözülemeyen bir problem olduğunda profesyonel yardım almaya isteklidirler. Çocuklarının boşanmaya uyum sağlamasına ciddi olarak önem verirler. Eski hisleri sorun olmaya devam eder ama hızla iyileşmeye çalışırlar.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0481"/>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nchorCtr="0"/>
          <a:lstStyle/>
          <a:p>
            <a:r>
              <a:rPr lang="tr-TR" sz="3800" b="1" u="sng"/>
              <a:t>Takıntılı Yabancılaştırıcı</a:t>
            </a:r>
            <a:br>
              <a:rPr lang="tr-TR" sz="3800" b="1" u="sng"/>
            </a:br>
            <a:endParaRPr lang="tr-TR" sz="3800" b="1" u="sng"/>
          </a:p>
        </p:txBody>
      </p:sp>
      <p:sp>
        <p:nvSpPr>
          <p:cNvPr id="26626" name="Rectangle 3"/>
          <p:cNvSpPr>
            <a:spLocks noGrp="1"/>
          </p:cNvSpPr>
          <p:nvPr>
            <p:ph type="body" idx="4294967295"/>
          </p:nvPr>
        </p:nvSpPr>
        <p:spPr>
          <a:xfrm>
            <a:off x="457200" y="908050"/>
            <a:ext cx="8229600" cy="5761038"/>
          </a:xfrm>
        </p:spPr>
        <p:txBody>
          <a:bodyPr/>
          <a:lstStyle/>
          <a:p>
            <a:pPr>
              <a:lnSpc>
                <a:spcPct val="80000"/>
              </a:lnSpc>
            </a:pPr>
            <a:r>
              <a:rPr lang="tr-TR" sz="1600" b="1" dirty="0"/>
              <a:t>Karakteristik özellikleri şunlardır: </a:t>
            </a:r>
          </a:p>
          <a:p>
            <a:pPr>
              <a:lnSpc>
                <a:spcPct val="80000"/>
              </a:lnSpc>
            </a:pPr>
            <a:r>
              <a:rPr lang="tr-TR" sz="1600" b="1" dirty="0"/>
              <a:t>-</a:t>
            </a:r>
            <a:r>
              <a:rPr lang="tr-TR" sz="1600" b="1" dirty="0">
                <a:solidFill>
                  <a:schemeClr val="tx2">
                    <a:lumMod val="75000"/>
                  </a:schemeClr>
                </a:solidFill>
              </a:rPr>
              <a:t>H</a:t>
            </a:r>
            <a:r>
              <a:rPr lang="tr-TR" sz="1600" dirty="0">
                <a:solidFill>
                  <a:schemeClr val="tx2">
                    <a:lumMod val="75000"/>
                  </a:schemeClr>
                </a:solidFill>
              </a:rPr>
              <a:t>edef ebeveyn ile çocuklarının ilişkilerini yok etmeye takıntılıdırlar</a:t>
            </a:r>
            <a:r>
              <a:rPr lang="tr-TR" sz="1600" dirty="0"/>
              <a:t>.</a:t>
            </a:r>
            <a:endParaRPr lang="tr-TR" sz="1600" b="1" dirty="0"/>
          </a:p>
          <a:p>
            <a:pPr>
              <a:lnSpc>
                <a:spcPct val="80000"/>
              </a:lnSpc>
            </a:pPr>
            <a:r>
              <a:rPr lang="tr-TR" sz="1600" b="1" dirty="0"/>
              <a:t>-</a:t>
            </a:r>
            <a:r>
              <a:rPr lang="tr-TR" sz="1600" b="1" dirty="0">
                <a:solidFill>
                  <a:schemeClr val="tx2">
                    <a:lumMod val="75000"/>
                  </a:schemeClr>
                </a:solidFill>
              </a:rPr>
              <a:t>Ç</a:t>
            </a:r>
            <a:r>
              <a:rPr lang="tr-TR" sz="1600" dirty="0">
                <a:solidFill>
                  <a:schemeClr val="tx2">
                    <a:lumMod val="75000"/>
                  </a:schemeClr>
                </a:solidFill>
              </a:rPr>
              <a:t>ocuğun kişilik özellikleri ve diğer ebeveyn ile ilgili inançları konularında  kendininkileri ile aynı olması için onu ağa/tuzağa düşürme konusunda başarı sağlamışlardır.</a:t>
            </a:r>
            <a:endParaRPr lang="tr-TR" sz="1600" b="1" dirty="0">
              <a:solidFill>
                <a:schemeClr val="tx2">
                  <a:lumMod val="75000"/>
                </a:schemeClr>
              </a:solidFill>
            </a:endParaRPr>
          </a:p>
          <a:p>
            <a:pPr>
              <a:lnSpc>
                <a:spcPct val="80000"/>
              </a:lnSpc>
            </a:pPr>
            <a:r>
              <a:rPr lang="tr-TR" sz="1600" b="1" dirty="0"/>
              <a:t>-Ç</a:t>
            </a:r>
            <a:r>
              <a:rPr lang="tr-TR" sz="1600" dirty="0"/>
              <a:t>ocuklar diğer ebeveyn ile ilgili olarak kendi fikirlerini veya kendi kişisel deneyimlerini ifade etmek yerine takıntılı yabancılaştırıcı ebeveynin söylediklerini “papağan” gibi tekrarlarlar.</a:t>
            </a:r>
            <a:endParaRPr lang="tr-TR" sz="1600" b="1" dirty="0"/>
          </a:p>
          <a:p>
            <a:pPr>
              <a:lnSpc>
                <a:spcPct val="80000"/>
              </a:lnSpc>
            </a:pPr>
            <a:r>
              <a:rPr lang="tr-TR" sz="1600" b="1" dirty="0"/>
              <a:t>-</a:t>
            </a:r>
            <a:r>
              <a:rPr lang="tr-TR" sz="1600" b="1" dirty="0">
                <a:solidFill>
                  <a:schemeClr val="tx2">
                    <a:lumMod val="75000"/>
                  </a:schemeClr>
                </a:solidFill>
              </a:rPr>
              <a:t>H</a:t>
            </a:r>
            <a:r>
              <a:rPr lang="tr-TR" sz="1600" dirty="0">
                <a:solidFill>
                  <a:schemeClr val="tx2">
                    <a:lumMod val="75000"/>
                  </a:schemeClr>
                </a:solidFill>
              </a:rPr>
              <a:t>iç kimse, özellikle mahkeme, takıntılı yabancılaştırıcıyı hatalı olduğuna ikna edemez.  Buna kalkışanları düşman olarak görür</a:t>
            </a:r>
            <a:r>
              <a:rPr lang="tr-TR" sz="1600" dirty="0"/>
              <a:t>.</a:t>
            </a:r>
            <a:endParaRPr lang="tr-TR" sz="1600" b="1" dirty="0"/>
          </a:p>
          <a:p>
            <a:pPr>
              <a:lnSpc>
                <a:spcPct val="80000"/>
              </a:lnSpc>
            </a:pPr>
            <a:r>
              <a:rPr lang="tr-TR" sz="1600" b="1" dirty="0"/>
              <a:t>-S</a:t>
            </a:r>
            <a:r>
              <a:rPr lang="tr-TR" sz="1600" dirty="0"/>
              <a:t>ık sık aile üyelerinden arkadaş gruplarından eski eş tarafından “kurban”, “mağdur” edildiklerine dair destek ararlar. “Biz”-“onlar” savaşı yaratırlar. Takıntılı yabancılaştırıcının destekçileri genellikle şahit olarak çağrılmadıkları hallerde bile duruşmalarda görülürler.</a:t>
            </a:r>
            <a:endParaRPr lang="tr-TR" sz="1600" b="1" dirty="0"/>
          </a:p>
          <a:p>
            <a:pPr>
              <a:lnSpc>
                <a:spcPct val="80000"/>
              </a:lnSpc>
            </a:pPr>
            <a:r>
              <a:rPr lang="tr-TR" sz="1600" b="1" dirty="0"/>
              <a:t>-H</a:t>
            </a:r>
            <a:r>
              <a:rPr lang="tr-TR" sz="1600" dirty="0"/>
              <a:t>edef ebeveyne karşı dindirilemez bir öfkeleri vardır. Çünkü hedef ebeveyn tarafından mağdur edildiklerine ve çocuğu korumak için yaptıkları her şeyin haklı olduğuna inanırlar.</a:t>
            </a:r>
            <a:endParaRPr lang="tr-TR" sz="1600" b="1" dirty="0"/>
          </a:p>
          <a:p>
            <a:pPr>
              <a:lnSpc>
                <a:spcPct val="80000"/>
              </a:lnSpc>
            </a:pPr>
            <a:r>
              <a:rPr lang="tr-TR" sz="1600" b="1" dirty="0"/>
              <a:t>-H</a:t>
            </a:r>
            <a:r>
              <a:rPr lang="tr-TR" sz="1600" dirty="0"/>
              <a:t>edef ebeveynin çocuk ile görüşmesinin yasaklanması veya engellenmesi suretiyle cezalandırılması için mahkemenin karar vermesini arzularlar. Böylece kendi akıllarına göre her zamandan haklı oldukları teyit edilmiş olacaktır.</a:t>
            </a:r>
            <a:endParaRPr lang="tr-TR" sz="1600" b="1" dirty="0"/>
          </a:p>
          <a:p>
            <a:pPr>
              <a:lnSpc>
                <a:spcPct val="80000"/>
              </a:lnSpc>
            </a:pPr>
            <a:r>
              <a:rPr lang="tr-TR" sz="1600" b="1" dirty="0"/>
              <a:t>-</a:t>
            </a:r>
            <a:r>
              <a:rPr lang="tr-TR" sz="1600" b="1" dirty="0">
                <a:solidFill>
                  <a:schemeClr val="tx2">
                    <a:lumMod val="75000"/>
                  </a:schemeClr>
                </a:solidFill>
              </a:rPr>
              <a:t>M</a:t>
            </a:r>
            <a:r>
              <a:rPr lang="tr-TR" sz="1600" dirty="0">
                <a:solidFill>
                  <a:schemeClr val="tx2">
                    <a:lumMod val="75000"/>
                  </a:schemeClr>
                </a:solidFill>
              </a:rPr>
              <a:t>ahkeme otoritesi gözlerini korkutmaz.</a:t>
            </a:r>
            <a:endParaRPr lang="tr-TR" sz="1600" b="1" dirty="0">
              <a:solidFill>
                <a:schemeClr val="tx2">
                  <a:lumMod val="75000"/>
                </a:schemeClr>
              </a:solidFill>
            </a:endParaRPr>
          </a:p>
          <a:p>
            <a:pPr>
              <a:lnSpc>
                <a:spcPct val="80000"/>
              </a:lnSpc>
              <a:buNone/>
            </a:pPr>
            <a:endParaRPr lang="tr-T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1505"/>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idx="4294967295"/>
          </p:nvPr>
        </p:nvSpPr>
        <p:spPr/>
        <p:txBody>
          <a:bodyPr anchorCtr="0"/>
          <a:lstStyle/>
          <a:p>
            <a:r>
              <a:rPr lang="tr-TR" sz="2500"/>
              <a:t>Ebeveyn Yabancılaştırma Sendromunun Özellikleri</a:t>
            </a:r>
            <a:r>
              <a:rPr lang="tr-TR" sz="3800"/>
              <a:t> </a:t>
            </a:r>
          </a:p>
        </p:txBody>
      </p:sp>
      <p:sp>
        <p:nvSpPr>
          <p:cNvPr id="27650" name="2 İçerik Yer Tutucusu"/>
          <p:cNvSpPr>
            <a:spLocks noGrp="1"/>
          </p:cNvSpPr>
          <p:nvPr>
            <p:ph idx="4294967295"/>
          </p:nvPr>
        </p:nvSpPr>
        <p:spPr>
          <a:xfrm>
            <a:off x="539750" y="1341438"/>
            <a:ext cx="8229600" cy="5327650"/>
          </a:xfrm>
        </p:spPr>
        <p:txBody>
          <a:bodyPr/>
          <a:lstStyle/>
          <a:p>
            <a:pPr>
              <a:buFont typeface="Wingdings" pitchFamily="2" charset="2"/>
              <a:buNone/>
            </a:pPr>
            <a:r>
              <a:rPr lang="tr-TR" sz="2000"/>
              <a:t>1        Hedefteki ebeveyne karşı iftira kampanyası</a:t>
            </a:r>
          </a:p>
          <a:p>
            <a:pPr>
              <a:buFont typeface="Wingdings" pitchFamily="2" charset="2"/>
              <a:buNone/>
            </a:pPr>
            <a:r>
              <a:rPr lang="tr-TR" sz="2000"/>
              <a:t>2       Hedefteki ebeveyni reddetmek için çocuğa tutarsız, mantıksız, zayıf ve saçma bir  mantığa sürükleme</a:t>
            </a:r>
          </a:p>
          <a:p>
            <a:pPr>
              <a:buFont typeface="Wingdings" pitchFamily="2" charset="2"/>
              <a:buNone/>
            </a:pPr>
            <a:r>
              <a:rPr lang="tr-TR" sz="2000"/>
              <a:t>3  Çocuğun yaşantısı ve gelişimsel süreci ile tutarsız ifade, terim ve senaryolar üretilmesi</a:t>
            </a:r>
          </a:p>
          <a:p>
            <a:pPr>
              <a:buFont typeface="Wingdings" pitchFamily="2" charset="2"/>
              <a:buNone/>
            </a:pPr>
            <a:r>
              <a:rPr lang="tr-TR" sz="2000"/>
              <a:t>4  Çocuğun ebeveynlerine karşı ambivalan duygularının eksikliği</a:t>
            </a:r>
          </a:p>
          <a:p>
            <a:pPr>
              <a:buFont typeface="Wingdings" pitchFamily="2" charset="2"/>
              <a:buNone/>
            </a:pPr>
            <a:r>
              <a:rPr lang="tr-TR" sz="2000"/>
              <a:t>5   Hedefteki ebeveynin ret kararının çocuğun kendisi tarafından verildiği iddiası</a:t>
            </a:r>
          </a:p>
          <a:p>
            <a:pPr>
              <a:buFont typeface="Wingdings" pitchFamily="2" charset="2"/>
              <a:buNone/>
            </a:pPr>
            <a:r>
              <a:rPr lang="tr-TR" sz="2000"/>
              <a:t>6   Çocuğun yabancılaştıran ebeveyne karşı koşulsuz otomatik desteği</a:t>
            </a:r>
          </a:p>
          <a:p>
            <a:pPr>
              <a:buFont typeface="Wingdings" pitchFamily="2" charset="2"/>
              <a:buNone/>
            </a:pPr>
            <a:r>
              <a:rPr lang="tr-TR" sz="2000"/>
              <a:t>7   Çocukta belirgin bir suçluluğun olmaması</a:t>
            </a:r>
          </a:p>
          <a:p>
            <a:pPr>
              <a:buFont typeface="Wingdings" pitchFamily="2" charset="2"/>
              <a:buNone/>
            </a:pPr>
            <a:r>
              <a:rPr lang="tr-TR" sz="2000"/>
              <a:t>8    Hedefteki ebeveynin geniş ailesine karşı yayılan kin ve nefret duyguları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nchorCtr="0"/>
          <a:lstStyle/>
          <a:p>
            <a:r>
              <a:rPr lang="tr-TR" sz="3800"/>
              <a:t>EYS NİN TANI KONULABİLİR  3 FORMU  VARDIR </a:t>
            </a:r>
          </a:p>
        </p:txBody>
      </p:sp>
      <p:sp>
        <p:nvSpPr>
          <p:cNvPr id="28674" name="Rectangle 3"/>
          <p:cNvSpPr>
            <a:spLocks noGrp="1"/>
          </p:cNvSpPr>
          <p:nvPr>
            <p:ph type="body" idx="4294967295"/>
          </p:nvPr>
        </p:nvSpPr>
        <p:spPr/>
        <p:txBody>
          <a:bodyPr/>
          <a:lstStyle/>
          <a:p>
            <a:r>
              <a:rPr lang="tr-TR"/>
              <a:t>Hafif formunda çocuk hedefteki ebeveyne karşı saygısız davranır ve hedefteki ebeveyne karşı olumsuz davranışlar sergilerken  Orta ve Şiddetli formlara ilerledikçe bu karşıtlık iftira kampanyasına dönüşmektedir</a:t>
            </a:r>
          </a:p>
          <a:p>
            <a:pPr>
              <a:buFont typeface="Wingdings" pitchFamily="2" charset="2"/>
              <a:buNone/>
            </a:pPr>
            <a:r>
              <a:rPr lang="tr-TR"/>
              <a:t>  Tipik olarak sekiz belirti görülmekte iken, hafif formlarında bu belirtilerin tümü görülmeyebilir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p:txBody>
          <a:bodyPr/>
          <a:lstStyle/>
          <a:p>
            <a:pPr>
              <a:lnSpc>
                <a:spcPct val="90000"/>
              </a:lnSpc>
            </a:pPr>
            <a:r>
              <a:rPr lang="tr-TR"/>
              <a:t>Çocuklarını yabancılaştıran ebeveyn, bilinçli ve programlı bir şekilde hedefteki</a:t>
            </a:r>
          </a:p>
          <a:p>
            <a:pPr>
              <a:lnSpc>
                <a:spcPct val="90000"/>
              </a:lnSpc>
            </a:pPr>
            <a:r>
              <a:rPr lang="tr-TR"/>
              <a:t>ebeveyni suçlamakta zaman zaman da bu ithamlar sanrı düzeyine varabilmektedir.</a:t>
            </a:r>
          </a:p>
          <a:p>
            <a:pPr>
              <a:lnSpc>
                <a:spcPct val="90000"/>
              </a:lnSpc>
            </a:pPr>
            <a:r>
              <a:rPr lang="tr-TR"/>
              <a:t> İthamların hangi düzeyde kalacağı, kişinin kişilik özellikleri, kişide psikiyatrik bir tanının olup olmaması kişinin geçmiş travmatik yaşam</a:t>
            </a:r>
          </a:p>
          <a:p>
            <a:pPr>
              <a:lnSpc>
                <a:spcPct val="90000"/>
              </a:lnSpc>
              <a:buFont typeface="Wingdings" pitchFamily="2" charset="2"/>
              <a:buNone/>
            </a:pPr>
            <a:r>
              <a:rPr lang="tr-TR"/>
              <a:t> olayları gibi etkenler tarafından belirlenmektedir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nchorCtr="0"/>
          <a:lstStyle/>
          <a:p>
            <a:r>
              <a:rPr lang="tr-TR"/>
              <a:t>EYS NİN ÖNEMİ </a:t>
            </a:r>
          </a:p>
        </p:txBody>
      </p:sp>
      <p:sp>
        <p:nvSpPr>
          <p:cNvPr id="30722" name="Rectangle 3"/>
          <p:cNvSpPr>
            <a:spLocks noGrp="1"/>
          </p:cNvSpPr>
          <p:nvPr>
            <p:ph type="body" idx="4294967295"/>
          </p:nvPr>
        </p:nvSpPr>
        <p:spPr/>
        <p:txBody>
          <a:bodyPr/>
          <a:lstStyle/>
          <a:p>
            <a:pPr>
              <a:lnSpc>
                <a:spcPct val="80000"/>
              </a:lnSpc>
            </a:pPr>
            <a:r>
              <a:rPr lang="tr-TR" sz="2000"/>
              <a:t>EYS’nin bilinmesi ve klinisyenlerin bu konuda daha dikkatli</a:t>
            </a:r>
          </a:p>
          <a:p>
            <a:pPr>
              <a:lnSpc>
                <a:spcPct val="80000"/>
              </a:lnSpc>
            </a:pPr>
            <a:r>
              <a:rPr lang="tr-TR" sz="2000"/>
              <a:t>olmaları özellikle mağdur olan çocuklar açısından büyük önem taşımaktadır.</a:t>
            </a:r>
          </a:p>
          <a:p>
            <a:pPr>
              <a:lnSpc>
                <a:spcPct val="80000"/>
              </a:lnSpc>
            </a:pPr>
            <a:r>
              <a:rPr lang="tr-TR" sz="2000"/>
              <a:t>Çünkü velayet davalarında yanlış kararlar verilmesi sonucunda çocuklar</a:t>
            </a:r>
          </a:p>
          <a:p>
            <a:pPr>
              <a:lnSpc>
                <a:spcPct val="80000"/>
              </a:lnSpc>
            </a:pPr>
            <a:r>
              <a:rPr lang="tr-TR" sz="2000"/>
              <a:t>uzun süreli bir beyin yıkama süreci ile karşı karşıya kalmakta ve yaşamlarının ileriki dönemlerinde bu çocuklar ciddi ruhsal sorunlar geliştirebilmektedir.</a:t>
            </a:r>
          </a:p>
          <a:p>
            <a:pPr>
              <a:lnSpc>
                <a:spcPct val="80000"/>
              </a:lnSpc>
            </a:pPr>
            <a:r>
              <a:rPr lang="tr-TR" sz="2000"/>
              <a:t>Hedefteki ebeveyn açısından bakıldığında ise, maddi ve manevi sorunlarla</a:t>
            </a:r>
          </a:p>
          <a:p>
            <a:pPr>
              <a:lnSpc>
                <a:spcPct val="80000"/>
              </a:lnSpc>
            </a:pPr>
            <a:r>
              <a:rPr lang="tr-TR" sz="2000"/>
              <a:t>uğraşmakta ve bazen de haksız bir şekilde ceza almaktadırlar.</a:t>
            </a:r>
          </a:p>
          <a:p>
            <a:pPr>
              <a:lnSpc>
                <a:spcPct val="80000"/>
              </a:lnSpc>
            </a:pPr>
            <a:r>
              <a:rPr lang="tr-TR" sz="2000"/>
              <a:t> Bu konuda çalışanların EYS konusunda gelişecek duyarlılıkları sayesinde ailelere ve hukuk sistemine doğru yönlendirmeler yapılarak toplumsal sorumlulukları yerine getirmiş olacaktır. </a:t>
            </a:r>
          </a:p>
          <a:p>
            <a:pPr>
              <a:lnSpc>
                <a:spcPct val="80000"/>
              </a:lnSpc>
            </a:pPr>
            <a:r>
              <a:rPr lang="tr-TR" sz="2000"/>
              <a:t>Yapılacak çalışmalarda, bu tanının geçerliğini ve güvenirliği konusundaki tartışmaların daha sağlıklı yürütülmesini sağlayacaktır.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nchorCtr="0"/>
          <a:lstStyle/>
          <a:p>
            <a:r>
              <a:rPr lang="tr-TR" sz="3800" dirty="0" smtClean="0"/>
              <a:t/>
            </a:r>
            <a:br>
              <a:rPr lang="tr-TR" sz="3800" dirty="0" smtClean="0"/>
            </a:br>
            <a:r>
              <a:rPr lang="tr-TR" sz="3800" dirty="0" smtClean="0"/>
              <a:t>Bu </a:t>
            </a:r>
            <a:r>
              <a:rPr lang="tr-TR" sz="3800" dirty="0"/>
              <a:t>sebeple  Ebeveyne yabancılaşma sendromunun bilinirliği toplum ve aile </a:t>
            </a:r>
            <a:r>
              <a:rPr lang="tr-TR" sz="3800" dirty="0" smtClean="0"/>
              <a:t>yapısı ve çocuk hakları  </a:t>
            </a:r>
            <a:r>
              <a:rPr lang="tr-TR" sz="3800" dirty="0"/>
              <a:t>için önemlidir .</a:t>
            </a:r>
          </a:p>
        </p:txBody>
      </p:sp>
      <p:sp>
        <p:nvSpPr>
          <p:cNvPr id="32770" name="Rectangle 3"/>
          <p:cNvSpPr>
            <a:spLocks noGrp="1"/>
          </p:cNvSpPr>
          <p:nvPr>
            <p:ph type="body" idx="4294967295"/>
          </p:nvPr>
        </p:nvSpPr>
        <p:spPr>
          <a:xfrm>
            <a:off x="468313" y="2060575"/>
            <a:ext cx="8229600" cy="4525963"/>
          </a:xfrm>
        </p:spPr>
        <p:txBody>
          <a:bodyPr/>
          <a:lstStyle/>
          <a:p>
            <a:pPr>
              <a:lnSpc>
                <a:spcPct val="90000"/>
              </a:lnSpc>
            </a:pPr>
            <a:r>
              <a:rPr lang="tr-TR" dirty="0"/>
              <a:t>Sağlık bakanlığı tarafından tanı kodlarına alınmalı adli </a:t>
            </a:r>
            <a:r>
              <a:rPr lang="tr-TR" dirty="0" smtClean="0"/>
              <a:t>bildirimi </a:t>
            </a:r>
            <a:r>
              <a:rPr lang="tr-TR" dirty="0"/>
              <a:t>zorunlu hale getirilmelidir.</a:t>
            </a:r>
          </a:p>
          <a:p>
            <a:pPr>
              <a:lnSpc>
                <a:spcPct val="90000"/>
              </a:lnSpc>
            </a:pPr>
            <a:r>
              <a:rPr lang="tr-TR" dirty="0"/>
              <a:t>Halen ülkemizde mahkemelerde madur durumda kalan bir çok ebeveynin maduriyeti ve çocukların duygusal tacizi bu tanımlamalarla ortadan kalkabilecektir.</a:t>
            </a:r>
          </a:p>
          <a:p>
            <a:pPr>
              <a:lnSpc>
                <a:spcPct val="90000"/>
              </a:lnSpc>
            </a:pPr>
            <a:r>
              <a:rPr lang="tr-TR" dirty="0"/>
              <a:t>Şuçun cinsiyeti olmadığı gibi adaletinde bakışı tarafsız olmalıdır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a:spLocks noChangeArrowheads="1"/>
          </p:cNvSpPr>
          <p:nvPr/>
        </p:nvSpPr>
        <p:spPr bwMode="auto">
          <a:xfrm>
            <a:off x="500063" y="2000250"/>
            <a:ext cx="8358187" cy="369332"/>
          </a:xfrm>
          <a:prstGeom prst="rect">
            <a:avLst/>
          </a:prstGeom>
          <a:noFill/>
          <a:ln w="9525">
            <a:noFill/>
            <a:miter lim="800000"/>
            <a:headEnd/>
            <a:tailEnd/>
          </a:ln>
        </p:spPr>
        <p:txBody>
          <a:bodyPr>
            <a:spAutoFit/>
          </a:bodyPr>
          <a:lstStyle/>
          <a:p>
            <a:pPr algn="just"/>
            <a:r>
              <a:rPr lang="tr-TR" b="1"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6" name="5 Dikdörtgen"/>
          <p:cNvSpPr>
            <a:spLocks noChangeArrowheads="1"/>
          </p:cNvSpPr>
          <p:nvPr/>
        </p:nvSpPr>
        <p:spPr bwMode="auto">
          <a:xfrm>
            <a:off x="428625" y="4357688"/>
            <a:ext cx="8358188" cy="369332"/>
          </a:xfrm>
          <a:prstGeom prst="rect">
            <a:avLst/>
          </a:prstGeom>
          <a:noFill/>
          <a:ln w="9525">
            <a:noFill/>
            <a:miter lim="800000"/>
            <a:headEnd/>
            <a:tailEnd/>
          </a:ln>
        </p:spPr>
        <p:txBody>
          <a:bodyPr>
            <a:spAutoFit/>
          </a:bodyPr>
          <a:lstStyle/>
          <a:p>
            <a:r>
              <a:rPr lang="tr-TR" b="1"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7" name="6 Metin kutusu"/>
          <p:cNvSpPr txBox="1"/>
          <p:nvPr/>
        </p:nvSpPr>
        <p:spPr>
          <a:xfrm>
            <a:off x="395536" y="548680"/>
            <a:ext cx="8748464" cy="2031325"/>
          </a:xfrm>
          <a:prstGeom prst="rect">
            <a:avLst/>
          </a:prstGeom>
          <a:noFill/>
        </p:spPr>
        <p:txBody>
          <a:bodyPr wrap="square" rtlCol="0">
            <a:spAutoFit/>
          </a:bodyPr>
          <a:lstStyle/>
          <a:p>
            <a:r>
              <a:rPr lang="tr-TR" b="1" dirty="0" smtClean="0"/>
              <a:t>ADALET BAKANLIĞI KANUNLAR GENEL MÜDÜRLÜĞÜ </a:t>
            </a:r>
            <a:endParaRPr lang="tr-TR" dirty="0" smtClean="0"/>
          </a:p>
          <a:p>
            <a:r>
              <a:rPr lang="tr-TR" dirty="0" smtClean="0"/>
              <a:t>TARAFINDAN OLUŞTURULAN </a:t>
            </a:r>
            <a:r>
              <a:rPr lang="tr-TR" dirty="0" smtClean="0">
                <a:solidFill>
                  <a:schemeClr val="tx2">
                    <a:lumMod val="75000"/>
                  </a:schemeClr>
                </a:solidFill>
              </a:rPr>
              <a:t>28 KİŞİLİK </a:t>
            </a:r>
          </a:p>
          <a:p>
            <a:r>
              <a:rPr lang="tr-TR" b="1" dirty="0" smtClean="0">
                <a:solidFill>
                  <a:schemeClr val="tx2">
                    <a:lumMod val="75000"/>
                  </a:schemeClr>
                </a:solidFill>
              </a:rPr>
              <a:t>BOŞANMALARDA ÇOCUK İSTİSMARINI ÖNLEME ÇALIŞMA </a:t>
            </a:r>
            <a:r>
              <a:rPr lang="tr-TR" b="1" dirty="0" smtClean="0"/>
              <a:t>GRUBU ÜYELERİ </a:t>
            </a:r>
            <a:r>
              <a:rPr lang="tr-TR" dirty="0" smtClean="0"/>
              <a:t> İKİ AYLIK ÇALIŞMA DÖNEMİ SONUCUNDA OLUŞTURARAK</a:t>
            </a:r>
          </a:p>
          <a:p>
            <a:r>
              <a:rPr lang="tr-TR" b="1" dirty="0" smtClean="0"/>
              <a:t>ADALET BAKANLIĞINA  </a:t>
            </a:r>
            <a:r>
              <a:rPr lang="tr-TR" dirty="0" smtClean="0"/>
              <a:t>SUNDUĞU </a:t>
            </a:r>
            <a:r>
              <a:rPr lang="tr-TR" dirty="0" smtClean="0">
                <a:solidFill>
                  <a:schemeClr val="tx2">
                    <a:lumMod val="75000"/>
                  </a:schemeClr>
                </a:solidFill>
              </a:rPr>
              <a:t>RAPORDA EYS’YE KARŞI AŞAĞIDAKİ ÖNERİLER YER ALDI: </a:t>
            </a:r>
          </a:p>
          <a:p>
            <a:endParaRPr lang="tr-TR" dirty="0"/>
          </a:p>
        </p:txBody>
      </p:sp>
      <p:sp>
        <p:nvSpPr>
          <p:cNvPr id="8193" name="Rectangle 1"/>
          <p:cNvSpPr>
            <a:spLocks noChangeArrowheads="1"/>
          </p:cNvSpPr>
          <p:nvPr/>
        </p:nvSpPr>
        <p:spPr bwMode="auto">
          <a:xfrm>
            <a:off x="0" y="-40705"/>
            <a:ext cx="223138"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smtClean="0">
                <a:ln>
                  <a:noFill/>
                </a:ln>
                <a:solidFill>
                  <a:srgbClr val="01080A"/>
                </a:solidFill>
                <a:effectLst/>
                <a:latin typeface="Arial" pitchFamily="34" charset="0"/>
                <a:ea typeface="Times New Roman" pitchFamily="18" charset="0"/>
                <a:cs typeface="Arial" pitchFamily="34" charset="0"/>
              </a:rPr>
              <a:t>.</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Metin kutusu"/>
          <p:cNvSpPr txBox="1"/>
          <p:nvPr/>
        </p:nvSpPr>
        <p:spPr>
          <a:xfrm>
            <a:off x="539552" y="2780928"/>
            <a:ext cx="7488832" cy="369332"/>
          </a:xfrm>
          <a:prstGeom prst="rect">
            <a:avLst/>
          </a:prstGeom>
          <a:noFill/>
        </p:spPr>
        <p:txBody>
          <a:bodyPr wrap="square" rtlCol="0">
            <a:spAutoFit/>
          </a:bodyPr>
          <a:lstStyle/>
          <a:p>
            <a:endParaRPr lang="tr-TR" dirty="0"/>
          </a:p>
        </p:txBody>
      </p:sp>
      <p:sp>
        <p:nvSpPr>
          <p:cNvPr id="8194" name="Rectangle 2"/>
          <p:cNvSpPr>
            <a:spLocks noChangeArrowheads="1"/>
          </p:cNvSpPr>
          <p:nvPr/>
        </p:nvSpPr>
        <p:spPr bwMode="auto">
          <a:xfrm>
            <a:off x="251520" y="2185120"/>
            <a:ext cx="7992889"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FB0007"/>
                </a:solidFill>
                <a:effectLst/>
                <a:latin typeface="Arial" pitchFamily="34" charset="0"/>
                <a:ea typeface="Times New Roman" pitchFamily="18" charset="0"/>
                <a:cs typeface="Arial" pitchFamily="34" charset="0"/>
              </a:rPr>
              <a:t>                       Medeni</a:t>
            </a:r>
            <a:r>
              <a:rPr kumimoji="0" lang="tr-TR" sz="1600" b="0" i="0" u="none" strike="noStrike" cap="none" normalizeH="0" baseline="0" dirty="0" smtClean="0">
                <a:ln>
                  <a:noFill/>
                </a:ln>
                <a:solidFill>
                  <a:srgbClr val="FB0007"/>
                </a:solidFill>
                <a:effectLst/>
                <a:latin typeface="Arial" pitchFamily="34" charset="0"/>
                <a:ea typeface="Times New Roman" pitchFamily="18" charset="0"/>
                <a:cs typeface="Arial" pitchFamily="34" charset="0"/>
              </a:rPr>
              <a:t> Kanun 169 Maddesi (mevcut hali)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Hakim, davanın devamı süresince gerekli olan, özellikle (...) çocukların bakım ve korunmasına ilişkin geçici önlemleri resen alır.</a:t>
            </a:r>
            <a:endParaRPr kumimoji="0" lang="tr-TR" sz="16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Bu kanun maddesinin birinci fıkrasının sonuna gelmek üzere aşağıdaki cümlenin eklenmesi önerilmiştir;</a:t>
            </a:r>
            <a:endParaRPr kumimoji="0" lang="tr-TR" sz="16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“Çocukların bakımı ve korunmasına ilişkin geçici önlemlere ilişkin kararların </a:t>
            </a:r>
            <a:r>
              <a:rPr kumimoji="0" lang="tr-TR" sz="2400" b="1" i="0" u="sng"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ve ana baba açısından uzman görüşü alınarak verilmesi zorunludur.</a:t>
            </a:r>
            <a:r>
              <a:rPr kumimoji="0" lang="tr-TR" sz="24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a:t>
            </a:r>
            <a:endParaRPr kumimoji="0" lang="tr-TR" sz="24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Aşağıda numaraları va kısa açıklamaları bulunan kanun maddeleri üzerinde Aile Mahkemelerinin velayet ve kişisel ilişkinin düzenlenmesine ilişkin kararları vermeden önce </a:t>
            </a:r>
            <a:r>
              <a:rPr kumimoji="0" lang="tr-TR" b="1" i="0" u="sng"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uzman görüşü almalarını zorunlu kılacak değişikliklerin</a:t>
            </a:r>
            <a:r>
              <a:rPr kumimoji="0" lang="tr-TR"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a:t>
            </a:r>
            <a:r>
              <a:rPr kumimoji="0" lang="tr-TR"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yapılması önerilmiştir: </a:t>
            </a:r>
            <a:endParaRPr kumimoji="0" lang="tr-TR" sz="16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827585" y="692696"/>
            <a:ext cx="7128791" cy="5324535"/>
          </a:xfrm>
          <a:prstGeom prst="rect">
            <a:avLst/>
          </a:prstGeom>
          <a:noFill/>
        </p:spPr>
        <p:txBody>
          <a:bodyPr wrap="square" rtlCol="0">
            <a:spAutoFit/>
          </a:bodyPr>
          <a:lstStyle/>
          <a:p>
            <a:r>
              <a:rPr lang="tr-TR" sz="2400" dirty="0" smtClean="0">
                <a:solidFill>
                  <a:schemeClr val="tx2">
                    <a:lumMod val="75000"/>
                  </a:schemeClr>
                </a:solidFill>
              </a:rPr>
              <a:t>Medeni Kanun 182  Maddesi Hakimin takdir yetkisi  (mevcut hali)</a:t>
            </a:r>
          </a:p>
          <a:p>
            <a:r>
              <a:rPr lang="tr-TR" sz="2400" dirty="0" smtClean="0">
                <a:solidFill>
                  <a:schemeClr val="tx2">
                    <a:lumMod val="75000"/>
                  </a:schemeClr>
                </a:solidFill>
              </a:rPr>
              <a:t>Mahkeme boşanma veya ayrılığa karar verirken, </a:t>
            </a:r>
            <a:r>
              <a:rPr lang="tr-TR" sz="2400" u="sng" dirty="0" smtClean="0">
                <a:solidFill>
                  <a:schemeClr val="tx2">
                    <a:lumMod val="75000"/>
                  </a:schemeClr>
                </a:solidFill>
              </a:rPr>
              <a:t>olanak bulundukça</a:t>
            </a:r>
            <a:r>
              <a:rPr lang="tr-TR" sz="2400" dirty="0" smtClean="0">
                <a:solidFill>
                  <a:schemeClr val="tx2">
                    <a:lumMod val="75000"/>
                  </a:schemeClr>
                </a:solidFill>
              </a:rPr>
              <a:t> ana ve babayı dinledikten ve çocuk vesayet altında ise vasinin ve vesayet makamının düşüncesini aldıktan sonra, ana ve babanın haklarını ve çocuk ile olan kişisel ilişkilerini düzenler.</a:t>
            </a:r>
          </a:p>
          <a:p>
            <a:r>
              <a:rPr lang="tr-TR" sz="2400" dirty="0" smtClean="0">
                <a:solidFill>
                  <a:schemeClr val="tx2">
                    <a:lumMod val="75000"/>
                  </a:schemeClr>
                </a:solidFill>
              </a:rPr>
              <a:t> </a:t>
            </a:r>
          </a:p>
          <a:p>
            <a:r>
              <a:rPr lang="tr-TR" sz="2400" dirty="0" smtClean="0">
                <a:solidFill>
                  <a:schemeClr val="tx2">
                    <a:lumMod val="75000"/>
                  </a:schemeClr>
                </a:solidFill>
              </a:rPr>
              <a:t>Bu maddenin koruyuculuğunu tesadüflere bırakan </a:t>
            </a:r>
            <a:r>
              <a:rPr lang="tr-TR" sz="3200" dirty="0" smtClean="0">
                <a:solidFill>
                  <a:schemeClr val="tx2">
                    <a:lumMod val="75000"/>
                  </a:schemeClr>
                </a:solidFill>
              </a:rPr>
              <a:t>“olanak buldukça” ifadesinin </a:t>
            </a:r>
            <a:r>
              <a:rPr lang="tr-TR" sz="3200" b="1" u="sng" dirty="0" smtClean="0">
                <a:solidFill>
                  <a:schemeClr val="tx2">
                    <a:lumMod val="75000"/>
                  </a:schemeClr>
                </a:solidFill>
              </a:rPr>
              <a:t>kaldırılması önerilmiştir</a:t>
            </a:r>
            <a:r>
              <a:rPr lang="tr-TR" sz="3200" dirty="0" smtClean="0">
                <a:solidFill>
                  <a:schemeClr val="tx2">
                    <a:lumMod val="75000"/>
                  </a:schemeClr>
                </a:solidFill>
              </a:rPr>
              <a:t>. </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1 Başlık"/>
          <p:cNvSpPr>
            <a:spLocks noGrp="1"/>
          </p:cNvSpPr>
          <p:nvPr>
            <p:ph type="title" idx="4294967295"/>
          </p:nvPr>
        </p:nvSpPr>
        <p:spPr>
          <a:xfrm>
            <a:off x="0" y="274638"/>
            <a:ext cx="8460432" cy="1570186"/>
          </a:xfrm>
        </p:spPr>
        <p:txBody>
          <a:bodyPr anchorCtr="0"/>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Duygusal İstismardır.</a:t>
            </a:r>
            <a:br>
              <a:rPr lang="tr-TR" dirty="0" smtClean="0"/>
            </a:br>
            <a:r>
              <a:rPr lang="tr-TR" dirty="0" smtClean="0"/>
              <a:t/>
            </a:r>
            <a:br>
              <a:rPr lang="tr-TR" dirty="0" smtClean="0"/>
            </a:br>
            <a:r>
              <a:rPr lang="tr-TR" dirty="0" smtClean="0"/>
              <a:t>Çocuğa yönelik duygusal şiddettir.</a:t>
            </a:r>
            <a:br>
              <a:rPr lang="tr-TR" dirty="0" smtClean="0"/>
            </a:br>
            <a:r>
              <a:rPr lang="tr-TR" dirty="0" smtClean="0"/>
              <a:t/>
            </a:r>
            <a:br>
              <a:rPr lang="tr-TR" dirty="0" smtClean="0"/>
            </a:br>
            <a:r>
              <a:rPr lang="tr-TR" dirty="0" smtClean="0"/>
              <a:t>Çocuk Hakkı İhlalidir . </a:t>
            </a:r>
            <a:endParaRPr lang="tr-TR" dirty="0"/>
          </a:p>
        </p:txBody>
      </p:sp>
      <p:sp>
        <p:nvSpPr>
          <p:cNvPr id="16387" name="Rectangle 5"/>
          <p:cNvSpPr>
            <a:spLocks noChangeArrowheads="1"/>
          </p:cNvSpPr>
          <p:nvPr/>
        </p:nvSpPr>
        <p:spPr bwMode="auto">
          <a:xfrm>
            <a:off x="250825" y="4221163"/>
            <a:ext cx="8424863" cy="457200"/>
          </a:xfrm>
          <a:prstGeom prst="rect">
            <a:avLst/>
          </a:prstGeom>
          <a:noFill/>
          <a:ln w="9525">
            <a:noFill/>
            <a:miter lim="800000"/>
            <a:headEnd/>
            <a:tailEnd/>
          </a:ln>
        </p:spPr>
        <p:txBody>
          <a:bodyPr>
            <a:spAutoFit/>
          </a:bodyPr>
          <a:lstStyle/>
          <a:p>
            <a:endParaRPr lang="tr-TR"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dissolve">
                                      <p:cBhvr>
                                        <p:cTn id="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971600" y="764704"/>
            <a:ext cx="7560840" cy="5724644"/>
          </a:xfrm>
          <a:prstGeom prst="rect">
            <a:avLst/>
          </a:prstGeom>
          <a:noFill/>
        </p:spPr>
        <p:txBody>
          <a:bodyPr wrap="square" rtlCol="0">
            <a:spAutoFit/>
          </a:bodyPr>
          <a:lstStyle/>
          <a:p>
            <a:r>
              <a:rPr lang="tr-TR" dirty="0" smtClean="0"/>
              <a:t>Medeni Kanun 323 Maddesi  (mevcut hali)</a:t>
            </a:r>
          </a:p>
          <a:p>
            <a:r>
              <a:rPr lang="tr-TR" dirty="0" smtClean="0"/>
              <a:t>Ana ve babadan her biri, velayeti altında bulunmayan veya kendisine bırakılmayan çocuk ile uygun kişisel ilişki kurulmasını isteme hakkına sahiptir.</a:t>
            </a:r>
          </a:p>
          <a:p>
            <a:r>
              <a:rPr lang="tr-TR" dirty="0" smtClean="0"/>
              <a:t>Medeni Kanun 324 Maddesi  (mevcut hali)</a:t>
            </a:r>
          </a:p>
          <a:p>
            <a:r>
              <a:rPr lang="tr-TR" dirty="0" smtClean="0"/>
              <a:t>Ana ve babadan her biri, diğerinin çocuk ile kişisel ilişkisini zedelemekten, çocuğun eğitilmesi ve yetiştirilmesini engellemekten kaçınmakla yükümlüdür. Kişisel ilişki sebebiyle çocuğun huzuru tehlikeye girer veya ana ve baba bu haklarını bu yükümlülüklerine aykırı olarak kullanırlar veya çocuk ile ciddi olarak ilgilenmezler ya da diğer önemli sebepler varsa, kişisel ilişki kurma hakkı </a:t>
            </a:r>
            <a:r>
              <a:rPr lang="tr-TR" u="sng" dirty="0" smtClean="0"/>
              <a:t>reddedilebilir </a:t>
            </a:r>
            <a:r>
              <a:rPr lang="tr-TR" dirty="0" smtClean="0"/>
              <a:t>veya kendilerinden </a:t>
            </a:r>
            <a:r>
              <a:rPr lang="tr-TR" u="sng" dirty="0" smtClean="0"/>
              <a:t>alınabilir.</a:t>
            </a:r>
            <a:endParaRPr lang="tr-TR" dirty="0" smtClean="0"/>
          </a:p>
          <a:p>
            <a:r>
              <a:rPr lang="tr-TR" dirty="0" smtClean="0"/>
              <a:t> </a:t>
            </a:r>
          </a:p>
          <a:p>
            <a:r>
              <a:rPr lang="tr-TR" dirty="0" smtClean="0">
                <a:solidFill>
                  <a:schemeClr val="tx2">
                    <a:lumMod val="75000"/>
                  </a:schemeClr>
                </a:solidFill>
              </a:rPr>
              <a:t>Burada kesinlik taşımayan “reddedilebilir” ve “alınabilir” ifadelerinin değiştirilerek, maddenin </a:t>
            </a:r>
            <a:r>
              <a:rPr lang="tr-TR" sz="2400" b="1" u="sng" dirty="0" smtClean="0">
                <a:solidFill>
                  <a:schemeClr val="tx2">
                    <a:lumMod val="75000"/>
                  </a:schemeClr>
                </a:solidFill>
              </a:rPr>
              <a:t>daha kesin bir hale getirilmesi</a:t>
            </a:r>
            <a:r>
              <a:rPr lang="tr-TR" sz="2400" dirty="0" smtClean="0">
                <a:solidFill>
                  <a:schemeClr val="tx2">
                    <a:lumMod val="75000"/>
                  </a:schemeClr>
                </a:solidFill>
              </a:rPr>
              <a:t> </a:t>
            </a:r>
            <a:r>
              <a:rPr lang="tr-TR" dirty="0" smtClean="0">
                <a:solidFill>
                  <a:schemeClr val="tx2">
                    <a:lumMod val="75000"/>
                  </a:schemeClr>
                </a:solidFill>
              </a:rPr>
              <a:t>ve bu maddeye aşağıdaki cümlenin ilave edilmesi önerilmiştir:</a:t>
            </a:r>
          </a:p>
          <a:p>
            <a:r>
              <a:rPr lang="tr-TR" b="1" dirty="0" smtClean="0">
                <a:solidFill>
                  <a:schemeClr val="tx2">
                    <a:lumMod val="75000"/>
                  </a:schemeClr>
                </a:solidFill>
              </a:rPr>
              <a:t>“</a:t>
            </a:r>
            <a:r>
              <a:rPr lang="tr-TR" dirty="0" smtClean="0">
                <a:solidFill>
                  <a:schemeClr val="tx2">
                    <a:lumMod val="75000"/>
                  </a:schemeClr>
                </a:solidFill>
              </a:rPr>
              <a:t>Velayet kendisine ait olan ana veya babanın, kişisel ilişki kurma hakkının kullanılmasına</a:t>
            </a:r>
            <a:r>
              <a:rPr lang="tr-TR" b="1" dirty="0" smtClean="0">
                <a:solidFill>
                  <a:schemeClr val="tx2">
                    <a:lumMod val="75000"/>
                  </a:schemeClr>
                </a:solidFill>
              </a:rPr>
              <a:t> </a:t>
            </a:r>
            <a:r>
              <a:rPr lang="tr-TR" b="1" u="sng" dirty="0" smtClean="0">
                <a:solidFill>
                  <a:schemeClr val="tx2">
                    <a:lumMod val="75000"/>
                  </a:schemeClr>
                </a:solidFill>
              </a:rPr>
              <a:t>engel olması, velayet hakkının yeniden düzenlenmesine sebebiyet verir.”</a:t>
            </a:r>
            <a:endParaRPr lang="tr-TR" dirty="0" smtClean="0">
              <a:solidFill>
                <a:schemeClr val="tx2">
                  <a:lumMod val="75000"/>
                </a:schemeClr>
              </a:solidFill>
            </a:endParaRP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332656"/>
            <a:ext cx="7416824" cy="4678204"/>
          </a:xfrm>
          <a:prstGeom prst="rect">
            <a:avLst/>
          </a:prstGeom>
          <a:noFill/>
        </p:spPr>
        <p:txBody>
          <a:bodyPr wrap="square" rtlCol="0">
            <a:spAutoFit/>
          </a:bodyPr>
          <a:lstStyle/>
          <a:p>
            <a:r>
              <a:rPr lang="tr-TR" dirty="0" smtClean="0"/>
              <a:t>4787 sayılı Aile Mahkemelerinin Kuruluş Görev ve Yargılama Usullerine Dair Kanunun 7 inci maddesi  (mevcut hali)   - Aile mahkemeleri, (...) esasa girmeden önce, (...) çocukların (...) sorunlarını tespit ederek (...) </a:t>
            </a:r>
            <a:r>
              <a:rPr lang="tr-TR" u="sng" dirty="0" smtClean="0"/>
              <a:t>gerektiğinde</a:t>
            </a:r>
            <a:r>
              <a:rPr lang="tr-TR" dirty="0" smtClean="0"/>
              <a:t> uzmanlardan da yararlanarak çözümü teşvik eder. </a:t>
            </a:r>
          </a:p>
          <a:p>
            <a:r>
              <a:rPr lang="tr-TR" dirty="0" smtClean="0"/>
              <a:t> </a:t>
            </a:r>
          </a:p>
          <a:p>
            <a:r>
              <a:rPr lang="tr-TR" dirty="0" smtClean="0"/>
              <a:t>Bu maddede de “</a:t>
            </a:r>
            <a:r>
              <a:rPr lang="tr-TR" sz="2400" dirty="0" smtClean="0"/>
              <a:t>gerektiğinde uzmanlardan yararlanarak</a:t>
            </a:r>
            <a:r>
              <a:rPr lang="tr-TR" dirty="0" smtClean="0"/>
              <a:t>” denmekte ve kanunun koruyuculuk işlevi yine </a:t>
            </a:r>
            <a:r>
              <a:rPr lang="tr-TR" sz="2800" u="sng" dirty="0" smtClean="0"/>
              <a:t>tesadüflere bırakılmaktadır</a:t>
            </a:r>
            <a:r>
              <a:rPr lang="tr-TR" sz="2800" dirty="0" smtClean="0"/>
              <a:t>.</a:t>
            </a:r>
            <a:r>
              <a:rPr lang="tr-TR" dirty="0" smtClean="0"/>
              <a:t> Komisyon çalışması sonucunda Aile Mahkemelerinin velayet ve kişisel ilişkinin düzenlenmesine ilişkin kararları vermeden önce </a:t>
            </a:r>
            <a:r>
              <a:rPr lang="tr-TR" sz="2800" b="1" u="sng" dirty="0" smtClean="0">
                <a:solidFill>
                  <a:schemeClr val="tx2">
                    <a:lumMod val="75000"/>
                  </a:schemeClr>
                </a:solidFill>
              </a:rPr>
              <a:t>uzman görüşü almalarını zorunlu kılacak </a:t>
            </a:r>
            <a:r>
              <a:rPr lang="tr-TR" sz="3200" b="1" u="sng" dirty="0" smtClean="0">
                <a:solidFill>
                  <a:schemeClr val="tx2">
                    <a:lumMod val="75000"/>
                  </a:schemeClr>
                </a:solidFill>
              </a:rPr>
              <a:t>değişikliklerin</a:t>
            </a:r>
            <a:r>
              <a:rPr lang="tr-TR" sz="3200" b="1" dirty="0" smtClean="0">
                <a:solidFill>
                  <a:schemeClr val="tx2">
                    <a:lumMod val="75000"/>
                  </a:schemeClr>
                </a:solidFill>
              </a:rPr>
              <a:t> </a:t>
            </a:r>
            <a:r>
              <a:rPr lang="tr-TR" sz="3200" dirty="0" smtClean="0">
                <a:solidFill>
                  <a:schemeClr val="tx2">
                    <a:lumMod val="75000"/>
                  </a:schemeClr>
                </a:solidFill>
              </a:rPr>
              <a:t> yapılması önerilmiştir.</a:t>
            </a:r>
          </a:p>
          <a:p>
            <a:r>
              <a:rPr lang="tr-TR" dirty="0" smtClean="0"/>
              <a:t> </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99592" y="188640"/>
            <a:ext cx="6192688" cy="5262979"/>
          </a:xfrm>
          <a:prstGeom prst="rect">
            <a:avLst/>
          </a:prstGeom>
          <a:noFill/>
        </p:spPr>
        <p:txBody>
          <a:bodyPr wrap="square" rtlCol="0">
            <a:spAutoFit/>
          </a:bodyPr>
          <a:lstStyle/>
          <a:p>
            <a:r>
              <a:rPr lang="tr-TR" dirty="0" smtClean="0"/>
              <a:t>6284 Sayılı AİLENİN KORUNMASI VE KADINA KARŞI ŞİDDETİN ÖNLENMESİNE DAİR KANUN  </a:t>
            </a:r>
          </a:p>
          <a:p>
            <a:r>
              <a:rPr lang="tr-TR" dirty="0" smtClean="0"/>
              <a:t>Bu kanunda da yine Aile Mahkemelerinin velayet ve kişisel ilişkinin düzenlenmesine ilişkin kararları vermeden önce </a:t>
            </a:r>
            <a:r>
              <a:rPr lang="tr-TR" b="1" u="sng" dirty="0" smtClean="0">
                <a:solidFill>
                  <a:schemeClr val="tx2">
                    <a:lumMod val="75000"/>
                  </a:schemeClr>
                </a:solidFill>
              </a:rPr>
              <a:t>uzman görüşü almalarını zorunlu kılacak değişikliklerin</a:t>
            </a:r>
            <a:r>
              <a:rPr lang="tr-TR" dirty="0" smtClean="0">
                <a:solidFill>
                  <a:schemeClr val="tx2">
                    <a:lumMod val="75000"/>
                  </a:schemeClr>
                </a:solidFill>
              </a:rPr>
              <a:t> </a:t>
            </a:r>
            <a:r>
              <a:rPr lang="tr-TR" dirty="0" smtClean="0"/>
              <a:t>yapılması önerilmiştir. </a:t>
            </a:r>
          </a:p>
          <a:p>
            <a:r>
              <a:rPr lang="tr-TR" dirty="0" smtClean="0"/>
              <a:t>Boşanma davalarında tedbir niteliğindeki kararlar alınırken başlangıçta verilecek kararın </a:t>
            </a:r>
            <a:r>
              <a:rPr lang="tr-TR" b="1" u="sng" dirty="0" smtClean="0">
                <a:solidFill>
                  <a:schemeClr val="tx2">
                    <a:lumMod val="75000"/>
                  </a:schemeClr>
                </a:solidFill>
              </a:rPr>
              <a:t>en fazla 30 gün süreli olması ve bu süre içerisinde anne, baba ve çocuk yönünden uzman raporu alınmak suretiyle kararın gözden geçirilmesi</a:t>
            </a:r>
            <a:r>
              <a:rPr lang="tr-TR" dirty="0" smtClean="0"/>
              <a:t>, bu gözden geçirmenin hâkim tarafından uygun görülecek sürelerle </a:t>
            </a:r>
            <a:r>
              <a:rPr lang="tr-TR" sz="2400" b="1" u="sng" dirty="0" smtClean="0">
                <a:solidFill>
                  <a:schemeClr val="tx2">
                    <a:lumMod val="75000"/>
                  </a:schemeClr>
                </a:solidFill>
              </a:rPr>
              <a:t>periyodik olarak tekrarlanması</a:t>
            </a:r>
            <a:r>
              <a:rPr lang="tr-TR" dirty="0" smtClean="0"/>
              <a:t>, önerilmiştir.</a:t>
            </a:r>
          </a:p>
          <a:p>
            <a:r>
              <a:rPr lang="tr-TR" dirty="0" smtClean="0"/>
              <a:t> </a:t>
            </a:r>
          </a:p>
          <a:p>
            <a:r>
              <a:rPr lang="tr-TR" dirty="0" smtClean="0"/>
              <a:t>Velayete ilişkin kararın verilmesinden önce taraflara çocukla kişisel ilişki kurulması noktasında bir zorluk yaşayıp yaşamadıklarının sorulması önerilmiştir.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764704"/>
            <a:ext cx="7992888" cy="41044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5395 Sayılı ÇOCUK KORUMA KANUNU</a:t>
            </a:r>
            <a:endParaRPr kumimoji="0" lang="tr-TR" sz="3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Bu kanunda “çocuğa psikolojik şiddet uygulanması”nın da bir çocuk istismarı olarak tanınmasını sağlayacak düzenlemenin yapılması önerilmiştir. Bu çerçevede söz konusu düzenleme yapılırken “Ebeveyne </a:t>
            </a:r>
            <a:r>
              <a:rPr lang="tr-TR" sz="3200" dirty="0" smtClean="0">
                <a:solidFill>
                  <a:schemeClr val="tx2">
                    <a:lumMod val="75000"/>
                  </a:schemeClr>
                </a:solidFill>
                <a:latin typeface="Arial" pitchFamily="34" charset="0"/>
                <a:ea typeface="Times New Roman" pitchFamily="18" charset="0"/>
                <a:cs typeface="Arial" pitchFamily="34" charset="0"/>
              </a:rPr>
              <a:t>Y</a:t>
            </a:r>
            <a:r>
              <a:rPr kumimoji="0" lang="tr-TR" sz="32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abancılaştırma” ibaresinin mutlaka kullanılması önerilmiştir.</a:t>
            </a:r>
            <a:endParaRPr kumimoji="0" lang="tr-TR" sz="32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a:xfrm>
            <a:off x="395288" y="404813"/>
            <a:ext cx="8229600" cy="1143000"/>
          </a:xfrm>
        </p:spPr>
        <p:txBody>
          <a:bodyPr anchorCtr="0"/>
          <a:lstStyle/>
          <a:p>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t/>
            </a:r>
            <a:br>
              <a:rPr lang="tr-TR" sz="3800" dirty="0"/>
            </a:br>
            <a:r>
              <a:rPr lang="tr-TR" sz="3800" dirty="0">
                <a:solidFill>
                  <a:schemeClr val="tx2">
                    <a:lumMod val="75000"/>
                  </a:schemeClr>
                </a:solidFill>
              </a:rPr>
              <a:t>25 NİSAN EBEVEYN YABANCILAŞMA FARKINDALIK </a:t>
            </a:r>
            <a:r>
              <a:rPr lang="tr-TR" sz="3800" dirty="0" smtClean="0">
                <a:solidFill>
                  <a:schemeClr val="tx2">
                    <a:lumMod val="75000"/>
                  </a:schemeClr>
                </a:solidFill>
              </a:rPr>
              <a:t>GÜNÜNÜN ÜLKEMİZDE DE KABULU VE ETKİNLİKLER DÜZENLENMESİ  </a:t>
            </a:r>
            <a:r>
              <a:rPr lang="tr-TR" sz="3800" dirty="0">
                <a:solidFill>
                  <a:schemeClr val="tx2">
                    <a:lumMod val="75000"/>
                  </a:schemeClr>
                </a:solidFill>
              </a:rPr>
              <a:t>İÇİN </a:t>
            </a:r>
            <a:r>
              <a:rPr lang="tr-TR" sz="3800" dirty="0" smtClean="0">
                <a:solidFill>
                  <a:schemeClr val="tx2">
                    <a:lumMod val="75000"/>
                  </a:schemeClr>
                </a:solidFill>
              </a:rPr>
              <a:t>HALEN CHANGE.ORG SİTESİNDE  </a:t>
            </a:r>
            <a:r>
              <a:rPr lang="tr-TR" sz="3800" dirty="0">
                <a:solidFill>
                  <a:schemeClr val="tx2">
                    <a:lumMod val="75000"/>
                  </a:schemeClr>
                </a:solidFill>
              </a:rPr>
              <a:t>DEVAM EDEN İMZA KAMPANYASI MEVCUTTUR  </a:t>
            </a:r>
          </a:p>
        </p:txBody>
      </p:sp>
      <p:sp>
        <p:nvSpPr>
          <p:cNvPr id="3" name="2 Metin kutusu"/>
          <p:cNvSpPr txBox="1"/>
          <p:nvPr/>
        </p:nvSpPr>
        <p:spPr>
          <a:xfrm>
            <a:off x="323528" y="908720"/>
            <a:ext cx="8573327" cy="954107"/>
          </a:xfrm>
          <a:prstGeom prst="rect">
            <a:avLst/>
          </a:prstGeom>
          <a:noFill/>
        </p:spPr>
        <p:txBody>
          <a:bodyPr wrap="square" rtlCol="0">
            <a:spAutoFit/>
          </a:bodyPr>
          <a:lstStyle/>
          <a:p>
            <a:r>
              <a:rPr lang="tr-TR" sz="2800" dirty="0" smtClean="0">
                <a:solidFill>
                  <a:schemeClr val="tx2">
                    <a:lumMod val="75000"/>
                  </a:schemeClr>
                </a:solidFill>
              </a:rPr>
              <a:t>TÜM DÜNYADA KABUL EDİLEN VE HER YIL FARKINDALIK İÇİN  ETKİNLİKLER DÜZENLENEN </a:t>
            </a:r>
            <a:endParaRPr lang="tr-TR" sz="2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nchorCtr="0"/>
          <a:lstStyle/>
          <a:p>
            <a:r>
              <a:rPr lang="tr-TR" sz="3800"/>
              <a:t>KONUYLA İLGİLİ MAĞDUR İNSANLARIN EYLEMİ GÜN GEÇTİKÇE ARTMAKTADIR </a:t>
            </a:r>
          </a:p>
        </p:txBody>
      </p:sp>
      <p:sp>
        <p:nvSpPr>
          <p:cNvPr id="39938" name="Rectangle 3"/>
          <p:cNvSpPr>
            <a:spLocks noGrp="1"/>
          </p:cNvSpPr>
          <p:nvPr>
            <p:ph type="body" idx="4294967295"/>
          </p:nvPr>
        </p:nvSpPr>
        <p:spPr>
          <a:xfrm>
            <a:off x="468313" y="1628775"/>
            <a:ext cx="8229600" cy="4525963"/>
          </a:xfrm>
        </p:spPr>
        <p:txBody>
          <a:bodyPr/>
          <a:lstStyle/>
          <a:p>
            <a:pPr>
              <a:buFont typeface="Wingdings" pitchFamily="2" charset="2"/>
              <a:buNone/>
            </a:pPr>
            <a:r>
              <a:rPr lang="tr-TR"/>
              <a:t>                         </a:t>
            </a:r>
          </a:p>
        </p:txBody>
      </p:sp>
      <p:pic>
        <p:nvPicPr>
          <p:cNvPr id="39939" name="Picture 4" descr="544629_10200489358749442_323316268_n"/>
          <p:cNvPicPr>
            <a:picLocks noChangeAspect="1" noChangeArrowheads="1"/>
          </p:cNvPicPr>
          <p:nvPr/>
        </p:nvPicPr>
        <p:blipFill>
          <a:blip r:embed="rId2" cstate="print"/>
          <a:srcRect/>
          <a:stretch>
            <a:fillRect/>
          </a:stretch>
        </p:blipFill>
        <p:spPr bwMode="auto">
          <a:xfrm>
            <a:off x="971550" y="1700213"/>
            <a:ext cx="7620000"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idx="4294967295"/>
          </p:nvPr>
        </p:nvSpPr>
        <p:spPr/>
        <p:txBody>
          <a:bodyPr anchorCtr="0"/>
          <a:lstStyle/>
          <a:p>
            <a:r>
              <a:rPr lang="tr-TR" sz="2500"/>
              <a:t>Aile ve sosyal politikalar bakanlığı teşkilat şemasına boşanma ve sonrası daire başkanlığını  ekleyerek velayete devlet adına taraf olmalıdır</a:t>
            </a:r>
            <a:r>
              <a:rPr lang="tr-TR" sz="3800"/>
              <a:t> </a:t>
            </a:r>
          </a:p>
        </p:txBody>
      </p:sp>
      <p:pic>
        <p:nvPicPr>
          <p:cNvPr id="40962" name="3 İçerik Yer Tutucusu" descr="270009_477076379009175_824400638_n.jpg"/>
          <p:cNvPicPr>
            <a:picLocks noGrp="1" noChangeAspect="1"/>
          </p:cNvPicPr>
          <p:nvPr>
            <p:ph idx="4294967295"/>
          </p:nvPr>
        </p:nvPicPr>
        <p:blipFill>
          <a:blip r:embed="rId2" cstate="print"/>
          <a:srcRect/>
          <a:stretch>
            <a:fillRect/>
          </a:stretch>
        </p:blipFill>
        <p:spPr>
          <a:xfrm>
            <a:off x="1554163" y="1600200"/>
            <a:ext cx="6035675" cy="4530725"/>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nchorCtr="0"/>
          <a:lstStyle/>
          <a:p>
            <a:r>
              <a:rPr lang="tr-TR"/>
              <a:t> </a:t>
            </a:r>
          </a:p>
        </p:txBody>
      </p:sp>
      <p:sp>
        <p:nvSpPr>
          <p:cNvPr id="44034" name="Rectangle 3"/>
          <p:cNvSpPr>
            <a:spLocks noGrp="1"/>
          </p:cNvSpPr>
          <p:nvPr>
            <p:ph type="body" idx="4294967295"/>
          </p:nvPr>
        </p:nvSpPr>
        <p:spPr>
          <a:xfrm>
            <a:off x="395536" y="764704"/>
            <a:ext cx="8229600" cy="4530725"/>
          </a:xfrm>
        </p:spPr>
        <p:txBody>
          <a:bodyPr/>
          <a:lstStyle/>
          <a:p>
            <a:pPr>
              <a:buFont typeface="Wingdings" pitchFamily="2" charset="2"/>
              <a:buNone/>
            </a:pPr>
            <a:r>
              <a:rPr lang="tr-TR" dirty="0"/>
              <a:t>Ebeveyn yabancılaşma farkındalığı çocuk hakları ve insan haklarıyla ilgili önemli bir konudur ve karşılaşıldığında engellemek insani bir görevdir bu yüzden </a:t>
            </a:r>
            <a:r>
              <a:rPr lang="tr-TR" dirty="0" smtClean="0">
                <a:solidFill>
                  <a:schemeClr val="hlink"/>
                </a:solidFill>
              </a:rPr>
              <a:t>2014 </a:t>
            </a:r>
            <a:r>
              <a:rPr lang="tr-TR" dirty="0">
                <a:solidFill>
                  <a:schemeClr val="hlink"/>
                </a:solidFill>
              </a:rPr>
              <a:t>TÜRKİYESİNDE HALEN AKADEMİSYENLER VE TOPLUM TARAFINDAN GÖZARDI EDİLEN ÇOCUK HAKKI İHLALİNDEN  DOĞAN HASTALIĞIN FARKINDALIĞINI SAĞLANMASI</a:t>
            </a:r>
            <a:r>
              <a:rPr lang="tr-TR" dirty="0">
                <a:solidFill>
                  <a:srgbClr val="4F6228"/>
                </a:solidFill>
              </a:rPr>
              <a:t>  </a:t>
            </a:r>
            <a:r>
              <a:rPr lang="tr-TR" dirty="0">
                <a:solidFill>
                  <a:schemeClr val="tx2">
                    <a:lumMod val="75000"/>
                  </a:schemeClr>
                </a:solidFill>
              </a:rPr>
              <a:t>önemli bir insanlık görevidir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a:xfrm>
            <a:off x="251520" y="4221088"/>
            <a:ext cx="8229600" cy="1728788"/>
          </a:xfrm>
        </p:spPr>
        <p:txBody>
          <a:bodyPr anchorCtr="0"/>
          <a:lstStyle/>
          <a:p>
            <a:r>
              <a:rPr lang="tr-TR" sz="2100" b="1" dirty="0"/>
              <a:t>Dr.Erkut Erdoğan</a:t>
            </a:r>
            <a:r>
              <a:rPr lang="tr-TR" sz="2100" dirty="0"/>
              <a:t/>
            </a:r>
            <a:br>
              <a:rPr lang="tr-TR" sz="2100" dirty="0"/>
            </a:br>
            <a:r>
              <a:rPr lang="tr-TR" sz="2100" dirty="0" smtClean="0"/>
              <a:t>2014 </a:t>
            </a:r>
            <a:r>
              <a:rPr lang="tr-TR" sz="2100" dirty="0"/>
              <a:t/>
            </a:r>
            <a:br>
              <a:rPr lang="tr-TR" sz="2100" dirty="0"/>
            </a:br>
            <a:r>
              <a:rPr lang="tr-TR" sz="2100" dirty="0"/>
              <a:t> www.drerkut.com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chorCtr="0"/>
          <a:lstStyle/>
          <a:p>
            <a:r>
              <a:rPr lang="tr-TR"/>
              <a:t>KISACA  </a:t>
            </a:r>
          </a:p>
        </p:txBody>
      </p:sp>
      <p:sp>
        <p:nvSpPr>
          <p:cNvPr id="18434" name="Rectangle 3"/>
          <p:cNvSpPr>
            <a:spLocks noGrp="1"/>
          </p:cNvSpPr>
          <p:nvPr>
            <p:ph type="body" idx="4294967295"/>
          </p:nvPr>
        </p:nvSpPr>
        <p:spPr>
          <a:xfrm>
            <a:off x="1258888" y="1412875"/>
            <a:ext cx="7696200" cy="5256213"/>
          </a:xfrm>
        </p:spPr>
        <p:txBody>
          <a:bodyPr/>
          <a:lstStyle/>
          <a:p>
            <a:pPr>
              <a:buFont typeface="Wingdings" pitchFamily="2" charset="2"/>
              <a:buNone/>
            </a:pPr>
            <a:r>
              <a:rPr lang="tr-TR" dirty="0" smtClean="0"/>
              <a:t>BU SEMİNERDE </a:t>
            </a:r>
          </a:p>
          <a:p>
            <a:pPr>
              <a:buFont typeface="Wingdings" pitchFamily="2" charset="2"/>
              <a:buNone/>
            </a:pPr>
            <a:r>
              <a:rPr lang="tr-TR" dirty="0" smtClean="0"/>
              <a:t>EYS </a:t>
            </a:r>
            <a:r>
              <a:rPr lang="tr-TR" dirty="0"/>
              <a:t>NEDİR </a:t>
            </a:r>
            <a:r>
              <a:rPr lang="tr-TR" dirty="0" smtClean="0"/>
              <a:t>BAŞLIĞI ALTINDA </a:t>
            </a:r>
            <a:endParaRPr lang="tr-TR" dirty="0"/>
          </a:p>
          <a:p>
            <a:r>
              <a:rPr lang="tr-TR" dirty="0" smtClean="0"/>
              <a:t>EYS </a:t>
            </a:r>
            <a:r>
              <a:rPr lang="tr-TR" dirty="0"/>
              <a:t>TANISI VE FORMLARI </a:t>
            </a:r>
          </a:p>
          <a:p>
            <a:r>
              <a:rPr lang="tr-TR" dirty="0"/>
              <a:t>YABANCILAŞTIRICI TÜRLERİ VE ÖZELLİKLERİ </a:t>
            </a:r>
          </a:p>
          <a:p>
            <a:r>
              <a:rPr lang="tr-TR" dirty="0"/>
              <a:t>BU KONUDA VERİLEN MÜCADELENİN TÜRKİYE BOYUTU HAKKINDA BİLGİ DÜZEYİNDE SUNUM YAPILACAKTIR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p:cNvSpPr>
          <p:nvPr>
            <p:ph type="title" idx="4294967295"/>
          </p:nvPr>
        </p:nvSpPr>
        <p:spPr/>
        <p:txBody>
          <a:bodyPr anchorCtr="0"/>
          <a:lstStyle/>
          <a:p>
            <a:r>
              <a:rPr lang="tr-TR" sz="3800">
                <a:latin typeface="Arial" charset="0"/>
              </a:rPr>
              <a:t>Ebeveyne Yabacılaşma Sendromu </a:t>
            </a:r>
          </a:p>
        </p:txBody>
      </p:sp>
      <p:sp>
        <p:nvSpPr>
          <p:cNvPr id="19458" name="Rectangle 5"/>
          <p:cNvSpPr>
            <a:spLocks noGrp="1"/>
          </p:cNvSpPr>
          <p:nvPr>
            <p:ph type="body" idx="4294967295"/>
          </p:nvPr>
        </p:nvSpPr>
        <p:spPr>
          <a:xfrm>
            <a:off x="900113" y="1557338"/>
            <a:ext cx="7696200" cy="4464050"/>
          </a:xfrm>
        </p:spPr>
        <p:txBody>
          <a:bodyPr/>
          <a:lstStyle/>
          <a:p>
            <a:r>
              <a:rPr lang="tr-TR">
                <a:latin typeface="Arial" charset="0"/>
              </a:rPr>
              <a:t>1985 yılında ABD  de tanımlanarak tıp literatürüne girmiş bir duygusal tacizdir.</a:t>
            </a:r>
          </a:p>
          <a:p>
            <a:r>
              <a:rPr lang="tr-TR">
                <a:latin typeface="Arial" charset="0"/>
              </a:rPr>
              <a:t>Velayeti elinde olmayan ebeveyne karşı iftira kampanyalarıyla çocuğu programlayarak tüm bağı koparmak üzerine kuruludur.</a:t>
            </a:r>
          </a:p>
          <a:p>
            <a:r>
              <a:rPr lang="tr-TR">
                <a:latin typeface="Arial" charset="0"/>
              </a:rPr>
              <a:t>Bu anlamıyla bir bakıma bir velayet istismarıdır. </a:t>
            </a:r>
          </a:p>
          <a:p>
            <a:pPr>
              <a:buFont typeface="Wingdings" pitchFamily="2" charset="2"/>
              <a:buNone/>
            </a:pPr>
            <a:endParaRPr lang="tr-TR">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1124744"/>
            <a:ext cx="7488832" cy="4524315"/>
          </a:xfrm>
          <a:prstGeom prst="rect">
            <a:avLst/>
          </a:prstGeom>
          <a:noFill/>
        </p:spPr>
        <p:txBody>
          <a:bodyPr wrap="square" rtlCol="0">
            <a:spAutoFit/>
          </a:bodyPr>
          <a:lstStyle/>
          <a:p>
            <a:pPr marL="342900" indent="-342900">
              <a:buAutoNum type="arabicPlain" startAt="1985"/>
            </a:pPr>
            <a:r>
              <a:rPr lang="tr-TR" sz="3200" dirty="0" smtClean="0"/>
              <a:t> Yılında ABD de Dr. Richard Gardner Tarafından tanımlanmıştır.</a:t>
            </a:r>
          </a:p>
          <a:p>
            <a:pPr marL="342900" indent="-342900"/>
            <a:r>
              <a:rPr lang="tr-TR" sz="3200" dirty="0" smtClean="0"/>
              <a:t>   Ülkemizde  2005 yılında Necil Beykont tarafından Medya sunumuyla ve TV  programlarıyla duyulmuştur.</a:t>
            </a:r>
          </a:p>
          <a:p>
            <a:pPr marL="342900" indent="-342900"/>
            <a:r>
              <a:rPr lang="tr-TR" sz="3200" dirty="0" smtClean="0"/>
              <a:t>   2011 yılında Doç Dr Fuat Torun  tarafından Anadolu psikyatri dergisinde yayınlanarak Türk Tıp literatüründeki yerini almıştır .</a:t>
            </a:r>
            <a:endParaRPr lang="tr-T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4294967295"/>
          </p:nvPr>
        </p:nvSpPr>
        <p:spPr>
          <a:xfrm>
            <a:off x="395288" y="260350"/>
            <a:ext cx="8229600" cy="5688013"/>
          </a:xfrm>
        </p:spPr>
        <p:txBody>
          <a:bodyPr/>
          <a:lstStyle/>
          <a:p>
            <a:pPr>
              <a:lnSpc>
                <a:spcPct val="90000"/>
              </a:lnSpc>
              <a:buFont typeface="Wingdings" pitchFamily="2" charset="2"/>
              <a:buNone/>
            </a:pPr>
            <a:r>
              <a:rPr lang="tr-TR" dirty="0">
                <a:latin typeface="Arial" charset="0"/>
              </a:rPr>
              <a:t> </a:t>
            </a:r>
            <a:r>
              <a:rPr lang="tr-TR" dirty="0" smtClean="0">
                <a:latin typeface="Arial" charset="0"/>
              </a:rPr>
              <a:t>Aslında bu duygusal  istismarın temelde </a:t>
            </a:r>
            <a:r>
              <a:rPr lang="tr-TR" dirty="0">
                <a:latin typeface="Arial" charset="0"/>
              </a:rPr>
              <a:t>anlamı, dile getirilen veya getirilmeyen düşünceler, hareketler, tavırlar ve davranışlar ile </a:t>
            </a:r>
            <a:r>
              <a:rPr lang="tr-TR" b="1" u="sng" dirty="0" smtClean="0">
                <a:latin typeface="Arial" charset="0"/>
              </a:rPr>
              <a:t>çocuğun </a:t>
            </a:r>
            <a:r>
              <a:rPr lang="tr-TR" b="1" u="sng" dirty="0">
                <a:latin typeface="Arial" charset="0"/>
              </a:rPr>
              <a:t>duygusal tacize-saldırıya maruz bırakılmasıdır.</a:t>
            </a:r>
            <a:r>
              <a:rPr lang="tr-TR" dirty="0">
                <a:latin typeface="Arial" charset="0"/>
              </a:rPr>
              <a:t> Çocuğun beyni yıkanarak diğer ebeveyninin düşman olduğunu zannetmesi sağlanır. Bu, çocuğun önünde diğer ebeveyne kötü sözler sarfetmekten, diğer ebeveyn ile görüşmesinin engellenmesine, bunun için önceden başka faaliyetler hazırlanmasına kadar uzanır.</a:t>
            </a:r>
            <a:r>
              <a:rPr lang="tr-TR"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nchorCtr="0"/>
          <a:lstStyle/>
          <a:p>
            <a:r>
              <a:rPr lang="tr-TR">
                <a:latin typeface="Arial" charset="0"/>
              </a:rPr>
              <a:t>Medea komplexi </a:t>
            </a:r>
          </a:p>
        </p:txBody>
      </p:sp>
      <p:sp>
        <p:nvSpPr>
          <p:cNvPr id="21506" name="Rectangle 3"/>
          <p:cNvSpPr>
            <a:spLocks noGrp="1"/>
          </p:cNvSpPr>
          <p:nvPr>
            <p:ph type="body" idx="4294967295"/>
          </p:nvPr>
        </p:nvSpPr>
        <p:spPr/>
        <p:txBody>
          <a:bodyPr/>
          <a:lstStyle/>
          <a:p>
            <a:pPr>
              <a:lnSpc>
                <a:spcPct val="90000"/>
              </a:lnSpc>
            </a:pPr>
            <a:r>
              <a:rPr lang="tr-TR" sz="2800">
                <a:latin typeface="Arial" charset="0"/>
              </a:rPr>
              <a:t>M Ö 5. yüzyılda yunan tragedyalarından epicloidesin yazdığı medea trajedyasından köken alır .</a:t>
            </a:r>
          </a:p>
          <a:p>
            <a:pPr>
              <a:lnSpc>
                <a:spcPct val="90000"/>
              </a:lnSpc>
            </a:pPr>
            <a:r>
              <a:rPr lang="tr-TR" sz="2800">
                <a:latin typeface="Arial" charset="0"/>
              </a:rPr>
              <a:t>Burada aşkla evlenmiş ve iki çocuğu olan bir kadının ayrılık durumunda çocukları öldürerek eşinden intikam almasından bahsedilir .günümüzde öldürmek terimi unutturmakla aynı anlamda olduğu için eys bahsinde konu önem kazanır </a:t>
            </a:r>
          </a:p>
          <a:p>
            <a:pPr>
              <a:lnSpc>
                <a:spcPct val="90000"/>
              </a:lnSpc>
            </a:pPr>
            <a:r>
              <a:rPr lang="tr-TR" sz="2800">
                <a:latin typeface="Arial" charset="0"/>
              </a:rPr>
              <a:t>Eys sendromuna sebebiyet veren kadın ise bu komplexden bahsedilebilir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nchorCtr="0"/>
          <a:lstStyle/>
          <a:p>
            <a:r>
              <a:rPr lang="tr-TR" sz="3800">
                <a:latin typeface="Arial" charset="0"/>
              </a:rPr>
              <a:t/>
            </a:r>
            <a:br>
              <a:rPr lang="tr-TR" sz="3800">
                <a:latin typeface="Arial" charset="0"/>
              </a:rPr>
            </a:br>
            <a:r>
              <a:rPr lang="tr-TR" sz="3800">
                <a:latin typeface="Arial" charset="0"/>
              </a:rPr>
              <a:t>Ebeveyn yabancılaşmasına sebebiyet veren ebeveyne yabancılaştırıcı tanımı kullanılır </a:t>
            </a:r>
          </a:p>
        </p:txBody>
      </p:sp>
      <p:sp>
        <p:nvSpPr>
          <p:cNvPr id="22530" name="Rectangle 3"/>
          <p:cNvSpPr>
            <a:spLocks noGrp="1"/>
          </p:cNvSpPr>
          <p:nvPr>
            <p:ph type="body" idx="4294967295"/>
          </p:nvPr>
        </p:nvSpPr>
        <p:spPr>
          <a:xfrm>
            <a:off x="457200" y="2133600"/>
            <a:ext cx="8229600" cy="3997325"/>
          </a:xfrm>
        </p:spPr>
        <p:txBody>
          <a:bodyPr/>
          <a:lstStyle/>
          <a:p>
            <a:pPr>
              <a:lnSpc>
                <a:spcPct val="90000"/>
              </a:lnSpc>
            </a:pPr>
            <a:r>
              <a:rPr lang="tr-TR" sz="2800">
                <a:latin typeface="Arial" charset="0"/>
              </a:rPr>
              <a:t>Yabancılaştırıcı birinci derece akraba olabildiği gibi bazı durumlarda ikinci derece akrabalara kadar uzanabilir .</a:t>
            </a:r>
          </a:p>
          <a:p>
            <a:pPr>
              <a:lnSpc>
                <a:spcPct val="90000"/>
              </a:lnSpc>
            </a:pPr>
            <a:r>
              <a:rPr lang="tr-TR" sz="2800">
                <a:latin typeface="Arial" charset="0"/>
              </a:rPr>
              <a:t>En temel göstergesi, çocuğun diğer ebeveyne karşı haksız bir iftira ve karalama kampanyası içinde olmasıdır. Programlayan (beyin yıkayan) ebeveynin aşıladıkları ile çocuğun kendi katkılarının karışımı sonucu, hedeflenen ebeveyni kötüleme şeklinde ortaya çıkar."</a:t>
            </a:r>
            <a:r>
              <a:rPr lang="tr-TR" sz="28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nchorCtr="0"/>
          <a:lstStyle/>
          <a:p>
            <a:r>
              <a:rPr lang="tr-TR">
                <a:latin typeface="Arial" charset="0"/>
              </a:rPr>
              <a:t>3 tür yabancılaştırıcı vardır </a:t>
            </a:r>
          </a:p>
        </p:txBody>
      </p:sp>
      <p:sp>
        <p:nvSpPr>
          <p:cNvPr id="23554" name="Rectangle 3"/>
          <p:cNvSpPr>
            <a:spLocks noGrp="1"/>
          </p:cNvSpPr>
          <p:nvPr>
            <p:ph type="body" idx="4294967295"/>
          </p:nvPr>
        </p:nvSpPr>
        <p:spPr>
          <a:xfrm>
            <a:off x="250825" y="1052513"/>
            <a:ext cx="8447088" cy="5472112"/>
          </a:xfrm>
        </p:spPr>
        <p:txBody>
          <a:bodyPr/>
          <a:lstStyle/>
          <a:p>
            <a:pPr>
              <a:lnSpc>
                <a:spcPct val="80000"/>
              </a:lnSpc>
            </a:pPr>
            <a:r>
              <a:rPr lang="tr-TR" sz="2800" b="1" u="sng" dirty="0">
                <a:solidFill>
                  <a:schemeClr val="tx2">
                    <a:lumMod val="75000"/>
                  </a:schemeClr>
                </a:solidFill>
                <a:latin typeface="Arial" charset="0"/>
              </a:rPr>
              <a:t>Tecrübesiz (Saf) Yabancılaştırıcı</a:t>
            </a:r>
          </a:p>
          <a:p>
            <a:pPr>
              <a:lnSpc>
                <a:spcPct val="80000"/>
              </a:lnSpc>
              <a:buFont typeface="Wingdings" pitchFamily="2" charset="2"/>
              <a:buNone/>
            </a:pPr>
            <a:r>
              <a:rPr lang="tr-TR" sz="1600" b="1" dirty="0"/>
              <a:t>İyi niyetlidirler. Çocuklarının diğer ebeveyn ile sağlıklı bir ilişkide olması gereğinin farkındadırlar.  </a:t>
            </a:r>
            <a:endParaRPr lang="tr-TR" sz="1600" b="1" dirty="0">
              <a:latin typeface="Arial" charset="0"/>
            </a:endParaRPr>
          </a:p>
          <a:p>
            <a:pPr>
              <a:lnSpc>
                <a:spcPct val="80000"/>
              </a:lnSpc>
            </a:pPr>
            <a:r>
              <a:rPr lang="tr-TR" sz="2800" b="1" u="sng" dirty="0">
                <a:solidFill>
                  <a:schemeClr val="tx2">
                    <a:lumMod val="75000"/>
                  </a:schemeClr>
                </a:solidFill>
              </a:rPr>
              <a:t>Aktif Yabancılaştırıcı</a:t>
            </a:r>
          </a:p>
          <a:p>
            <a:pPr>
              <a:lnSpc>
                <a:spcPct val="80000"/>
              </a:lnSpc>
              <a:buFont typeface="Wingdings" pitchFamily="2" charset="2"/>
              <a:buNone/>
            </a:pPr>
            <a:r>
              <a:rPr lang="tr-TR" sz="1600" b="1" dirty="0" smtClean="0"/>
              <a:t>Daha bilinçli ve aktif olarak hedeflerini belirginleştirmişlerdir.</a:t>
            </a:r>
          </a:p>
          <a:p>
            <a:pPr>
              <a:lnSpc>
                <a:spcPct val="80000"/>
              </a:lnSpc>
              <a:buFont typeface="Wingdings" pitchFamily="2" charset="2"/>
              <a:buNone/>
            </a:pPr>
            <a:r>
              <a:rPr lang="tr-TR" sz="1600" b="1" dirty="0" smtClean="0"/>
              <a:t>  Mahkemeye </a:t>
            </a:r>
            <a:r>
              <a:rPr lang="tr-TR" sz="1600" b="1" dirty="0"/>
              <a:t>yeniden problemlerle başvuran  ebeveynlerin çoğu aktif</a:t>
            </a:r>
            <a:r>
              <a:rPr lang="tr-TR" sz="1600" b="1" dirty="0">
                <a:latin typeface="Arial" charset="0"/>
              </a:rPr>
              <a:t> </a:t>
            </a:r>
            <a:r>
              <a:rPr lang="tr-TR" sz="1600" b="1" dirty="0"/>
              <a:t>yabancılaştırıcılar arasından çıkar</a:t>
            </a:r>
          </a:p>
          <a:p>
            <a:pPr>
              <a:lnSpc>
                <a:spcPct val="80000"/>
              </a:lnSpc>
              <a:buFont typeface="Wingdings" pitchFamily="2" charset="2"/>
              <a:buNone/>
            </a:pPr>
            <a:r>
              <a:rPr lang="tr-TR" sz="2800" b="1" u="sng" dirty="0"/>
              <a:t>.</a:t>
            </a:r>
            <a:r>
              <a:rPr lang="tr-TR" sz="2800" dirty="0"/>
              <a:t> </a:t>
            </a:r>
            <a:r>
              <a:rPr lang="tr-TR" sz="2800" b="1" u="sng" dirty="0">
                <a:solidFill>
                  <a:schemeClr val="tx2">
                    <a:lumMod val="75000"/>
                  </a:schemeClr>
                </a:solidFill>
              </a:rPr>
              <a:t>Takıntılı </a:t>
            </a:r>
            <a:r>
              <a:rPr lang="tr-TR" sz="2800" b="1" u="sng" dirty="0" smtClean="0">
                <a:solidFill>
                  <a:schemeClr val="tx2">
                    <a:lumMod val="75000"/>
                  </a:schemeClr>
                </a:solidFill>
              </a:rPr>
              <a:t>Yabancılaştırıcı</a:t>
            </a:r>
          </a:p>
          <a:p>
            <a:pPr>
              <a:lnSpc>
                <a:spcPct val="80000"/>
              </a:lnSpc>
              <a:buFont typeface="Wingdings" pitchFamily="2" charset="2"/>
              <a:buNone/>
            </a:pPr>
            <a:r>
              <a:rPr lang="tr-TR" sz="2800" b="1" u="sng" dirty="0" smtClean="0"/>
              <a:t>Kesinlikle en tehlikeli ve temelde kurgularına inanan ebeveyndir. En ağır şekli ve örneğinde duyulan cümlelerden biri :</a:t>
            </a:r>
            <a:endParaRPr lang="tr-TR" sz="2800" b="1" u="sng" dirty="0"/>
          </a:p>
          <a:p>
            <a:pPr>
              <a:lnSpc>
                <a:spcPct val="80000"/>
              </a:lnSpc>
              <a:buFont typeface="Wingdings" pitchFamily="2" charset="2"/>
              <a:buNone/>
            </a:pPr>
            <a:r>
              <a:rPr lang="tr-TR" sz="2000" b="1" dirty="0"/>
              <a:t>“Çocuklarımı seviyorum. Eğer mahkeme onları tacizci babalarından korumazsa ben korurum. Çocuklarına asla tacizde bulunmadığı halde biliyorum ki bu bir zaman meselesi. Çocuklar babalarından korkuyorlar. Eğer onu görmek istemiyorlarsa onları zorlamayacağım. Kendi kararlarını verebilecek yaştalar.”</a:t>
            </a:r>
            <a:r>
              <a:rPr lang="tr-TR" sz="2000" dirty="0"/>
              <a:t> </a:t>
            </a:r>
            <a:r>
              <a:rPr lang="tr-TR" sz="2000" dirty="0" smtClean="0"/>
              <a:t> şeklindedir.</a:t>
            </a:r>
            <a:endParaRPr lang="tr-T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8433"/>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theme/theme1.xml><?xml version="1.0" encoding="utf-8"?>
<a:theme xmlns:a="http://schemas.openxmlformats.org/drawingml/2006/main" name="Perde Açılıyor">
  <a:themeElements>
    <a:clrScheme name="Perde Açılıyor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Perde Açılıyo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erde Açılıyor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Perde Açılıyor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Perde Açılıyor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Perde Açılıyor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Perde Açılıyor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Perde Açılıyor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Perde Açılıyor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Perde Açılıyor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Perde Açılıyor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863</TotalTime>
  <Words>1433</Words>
  <Application>Microsoft Office PowerPoint</Application>
  <PresentationFormat>Ekran Gösterisi (4:3)</PresentationFormat>
  <Paragraphs>139</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Tahoma</vt:lpstr>
      <vt:lpstr>Times New Roman</vt:lpstr>
      <vt:lpstr>Wingdings</vt:lpstr>
      <vt:lpstr>Perde Açılıyor</vt:lpstr>
      <vt:lpstr>          Ebeveyn Yabancılaşma Sendromu </vt:lpstr>
      <vt:lpstr>      Duygusal İstismardır.  Çocuğa yönelik duygusal şiddettir.  Çocuk Hakkı İhlalidir . </vt:lpstr>
      <vt:lpstr>KISACA  </vt:lpstr>
      <vt:lpstr>Ebeveyne Yabacılaşma Sendromu </vt:lpstr>
      <vt:lpstr>PowerPoint Sunusu</vt:lpstr>
      <vt:lpstr>PowerPoint Sunusu</vt:lpstr>
      <vt:lpstr>Medea komplexi </vt:lpstr>
      <vt:lpstr> Ebeveyn yabancılaşmasına sebebiyet veren ebeveyne yabancılaştırıcı tanımı kullanılır </vt:lpstr>
      <vt:lpstr>3 tür yabancılaştırıcı vardır </vt:lpstr>
      <vt:lpstr>Tecrübesiz (Saf) Yabancılaştırıcı</vt:lpstr>
      <vt:lpstr>Aktif Yabancılaştırıcı</vt:lpstr>
      <vt:lpstr>Takıntılı Yabancılaştırıcı </vt:lpstr>
      <vt:lpstr>Ebeveyn Yabancılaştırma Sendromunun Özellikleri </vt:lpstr>
      <vt:lpstr>EYS NİN TANI KONULABİLİR  3 FORMU  VARDIR </vt:lpstr>
      <vt:lpstr>PowerPoint Sunusu</vt:lpstr>
      <vt:lpstr>EYS NİN ÖNEMİ </vt:lpstr>
      <vt:lpstr> Bu sebeple  Ebeveyne yabancılaşma sendromunun bilinirliği toplum ve aile yapısı ve çocuk hakları  için önemlidir .</vt:lpstr>
      <vt:lpstr>PowerPoint Sunusu</vt:lpstr>
      <vt:lpstr>PowerPoint Sunusu</vt:lpstr>
      <vt:lpstr>PowerPoint Sunusu</vt:lpstr>
      <vt:lpstr>PowerPoint Sunusu</vt:lpstr>
      <vt:lpstr>PowerPoint Sunusu</vt:lpstr>
      <vt:lpstr>PowerPoint Sunusu</vt:lpstr>
      <vt:lpstr>          25 NİSAN EBEVEYN YABANCILAŞMA FARKINDALIK GÜNÜNÜN ÜLKEMİZDE DE KABULU VE ETKİNLİKLER DÜZENLENMESİ  İÇİN HALEN CHANGE.ORG SİTESİNDE  DEVAM EDEN İMZA KAMPANYASI MEVCUTTUR  </vt:lpstr>
      <vt:lpstr>KONUYLA İLGİLİ MAĞDUR İNSANLARIN EYLEMİ GÜN GEÇTİKÇE ARTMAKTADIR </vt:lpstr>
      <vt:lpstr>Aile ve sosyal politikalar bakanlığı teşkilat şemasına boşanma ve sonrası daire başkanlığını  ekleyerek velayete devlet adına taraf olmalıdır </vt:lpstr>
      <vt:lpstr> </vt:lpstr>
      <vt:lpstr>Dr.Erkut Erdoğan 2014   www.drerkut.com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Ebeveyn Yabancılaşma Sendromu Farkındalık Semineri</dc:title>
  <dc:creator>admin</dc:creator>
  <cp:lastModifiedBy>yustaff\husnu.kutluay</cp:lastModifiedBy>
  <cp:revision>38</cp:revision>
  <dcterms:created xsi:type="dcterms:W3CDTF">2013-04-22T17:38:47Z</dcterms:created>
  <dcterms:modified xsi:type="dcterms:W3CDTF">2017-12-13T18:35:45Z</dcterms:modified>
</cp:coreProperties>
</file>